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7"/>
  </p:notesMasterIdLst>
  <p:handoutMasterIdLst>
    <p:handoutMasterId r:id="rId38"/>
  </p:handoutMasterIdLst>
  <p:sldIdLst>
    <p:sldId id="256" r:id="rId2"/>
    <p:sldId id="280" r:id="rId3"/>
    <p:sldId id="316" r:id="rId4"/>
    <p:sldId id="330" r:id="rId5"/>
    <p:sldId id="283" r:id="rId6"/>
    <p:sldId id="306" r:id="rId7"/>
    <p:sldId id="272" r:id="rId8"/>
    <p:sldId id="296" r:id="rId9"/>
    <p:sldId id="265" r:id="rId10"/>
    <p:sldId id="274" r:id="rId11"/>
    <p:sldId id="342" r:id="rId12"/>
    <p:sldId id="315" r:id="rId13"/>
    <p:sldId id="323" r:id="rId14"/>
    <p:sldId id="326" r:id="rId15"/>
    <p:sldId id="339" r:id="rId16"/>
    <p:sldId id="338" r:id="rId17"/>
    <p:sldId id="328" r:id="rId18"/>
    <p:sldId id="322" r:id="rId19"/>
    <p:sldId id="325" r:id="rId20"/>
    <p:sldId id="321" r:id="rId21"/>
    <p:sldId id="340" r:id="rId22"/>
    <p:sldId id="324" r:id="rId23"/>
    <p:sldId id="332" r:id="rId24"/>
    <p:sldId id="333" r:id="rId25"/>
    <p:sldId id="334" r:id="rId26"/>
    <p:sldId id="335" r:id="rId27"/>
    <p:sldId id="336" r:id="rId28"/>
    <p:sldId id="327" r:id="rId29"/>
    <p:sldId id="313" r:id="rId30"/>
    <p:sldId id="343" r:id="rId31"/>
    <p:sldId id="311" r:id="rId32"/>
    <p:sldId id="341" r:id="rId33"/>
    <p:sldId id="344" r:id="rId34"/>
    <p:sldId id="346" r:id="rId35"/>
    <p:sldId id="347" r:id="rId36"/>
  </p:sldIdLst>
  <p:sldSz cx="9144000" cy="6858000" type="screen4x3"/>
  <p:notesSz cx="6669088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8" autoAdjust="0"/>
    <p:restoredTop sz="89859" autoAdjust="0"/>
  </p:normalViewPr>
  <p:slideViewPr>
    <p:cSldViewPr>
      <p:cViewPr varScale="1">
        <p:scale>
          <a:sx n="86" d="100"/>
          <a:sy n="86" d="100"/>
        </p:scale>
        <p:origin x="896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1183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handoutMaster" Target="handoutMasters/handoutMaster1.xml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E3BD8-BB40-4A3B-9798-EAEC82D7CD12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777607" y="9428583"/>
            <a:ext cx="2889938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C880B-AD96-45D3-A7D7-CD58742D2BB2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8231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CEF21-0FEC-4AE6-A98E-B217789CF791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66750" y="4714875"/>
            <a:ext cx="5335588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78250" y="9428163"/>
            <a:ext cx="288925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8C7DB5-839C-4D20-84CE-94F86F77E5C9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40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BBD30-30B2-4445-905E-1F65EDE42EF2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64396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BBD30-30B2-4445-905E-1F65EDE42EF2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44600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19F5D-84A2-4D3A-ADC9-4B4EA606E0B9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30800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19F5D-84A2-4D3A-ADC9-4B4EA606E0B9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03847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19F5D-84A2-4D3A-ADC9-4B4EA606E0B9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27748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19F5D-84A2-4D3A-ADC9-4B4EA606E0B9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7356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BBD30-30B2-4445-905E-1F65EDE42EF2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42147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BBD30-30B2-4445-905E-1F65EDE42EF2}" type="slidenum">
              <a:rPr lang="en-GB" smtClean="0"/>
              <a:pPr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2800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F7EF3585-9608-455F-A603-241B2338E72E}" type="datetimeFigureOut">
              <a:rPr lang="en-GB" smtClean="0"/>
              <a:pPr/>
              <a:t>18/01/2017</a:t>
            </a:fld>
            <a:endParaRPr lang="en-GB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GB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548A297-5AB7-422F-BCA5-B56609716248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lynnepeyton.com/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63688" y="359898"/>
            <a:ext cx="7075512" cy="4437254"/>
          </a:xfrm>
        </p:spPr>
        <p:txBody>
          <a:bodyPr>
            <a:noAutofit/>
          </a:bodyPr>
          <a:lstStyle/>
          <a:p>
            <a:pPr algn="ctr"/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/>
              <a:t/>
            </a:r>
            <a:br>
              <a:rPr lang="en-GB" sz="4800" dirty="0"/>
            </a:br>
            <a:r>
              <a:rPr lang="en-GB" sz="4800" dirty="0" smtClean="0"/>
              <a:t>Tackling Child Neglect</a:t>
            </a:r>
            <a:br>
              <a:rPr lang="en-GB" sz="4800" dirty="0" smtClean="0"/>
            </a:br>
            <a:r>
              <a:rPr lang="en-GB" sz="4800" dirty="0" smtClean="0"/>
              <a:t/>
            </a:r>
            <a:br>
              <a:rPr lang="en-GB" sz="4800" dirty="0" smtClean="0"/>
            </a:br>
            <a:r>
              <a:rPr lang="en-GB" sz="4800" dirty="0" smtClean="0"/>
              <a:t>What Works?</a:t>
            </a:r>
            <a:br>
              <a:rPr lang="en-GB" sz="4800" dirty="0" smtClean="0"/>
            </a:br>
            <a:r>
              <a:rPr lang="en-GB" sz="4800" dirty="0" smtClean="0"/>
              <a:t>&amp;</a:t>
            </a:r>
            <a:br>
              <a:rPr lang="en-GB" sz="4800" dirty="0" smtClean="0"/>
            </a:br>
            <a:r>
              <a:rPr lang="en-GB" sz="4800" dirty="0" smtClean="0"/>
              <a:t>What Does Not?</a:t>
            </a:r>
            <a:br>
              <a:rPr lang="en-GB" sz="4800" dirty="0" smtClean="0"/>
            </a:br>
            <a:endParaRPr lang="en-GB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3648" y="4628728"/>
            <a:ext cx="7406640" cy="1752600"/>
          </a:xfrm>
        </p:spPr>
        <p:txBody>
          <a:bodyPr/>
          <a:lstStyle/>
          <a:p>
            <a:pPr algn="ctr"/>
            <a:endParaRPr lang="en-GB" dirty="0" smtClean="0"/>
          </a:p>
          <a:p>
            <a:pPr algn="ctr"/>
            <a:r>
              <a:rPr lang="en-GB" dirty="0" smtClean="0"/>
              <a:t>Lynne Peyton</a:t>
            </a:r>
          </a:p>
          <a:p>
            <a:pPr algn="ctr"/>
            <a:r>
              <a:rPr lang="en-GB" dirty="0" smtClean="0"/>
              <a:t>Child Care and Management Consultant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888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128792" cy="1498178"/>
          </a:xfrm>
        </p:spPr>
        <p:txBody>
          <a:bodyPr/>
          <a:lstStyle/>
          <a:p>
            <a:pPr algn="ctr"/>
            <a:r>
              <a:rPr lang="en-GB" dirty="0" smtClean="0"/>
              <a:t>Impact on Children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GB" b="1" dirty="0" smtClean="0"/>
              <a:t>Longer term impact</a:t>
            </a:r>
          </a:p>
          <a:p>
            <a:pPr>
              <a:buClrTx/>
            </a:pPr>
            <a:r>
              <a:rPr lang="en-GB" dirty="0" smtClean="0"/>
              <a:t>Socially isolated/stigmatised</a:t>
            </a:r>
          </a:p>
          <a:p>
            <a:pPr>
              <a:buClrTx/>
            </a:pPr>
            <a:r>
              <a:rPr lang="en-GB" dirty="0" smtClean="0"/>
              <a:t>Poor coping strategies - anger/self harm  </a:t>
            </a:r>
          </a:p>
          <a:p>
            <a:pPr>
              <a:buClrTx/>
            </a:pPr>
            <a:r>
              <a:rPr lang="en-GB" dirty="0" smtClean="0"/>
              <a:t>High risk of alcohol/drug misuse</a:t>
            </a:r>
          </a:p>
          <a:p>
            <a:pPr>
              <a:buClrTx/>
            </a:pPr>
            <a:r>
              <a:rPr lang="en-GB" dirty="0" smtClean="0"/>
              <a:t>Alternative care </a:t>
            </a:r>
            <a:r>
              <a:rPr lang="mr-IN" dirty="0" smtClean="0"/>
              <a:t>–</a:t>
            </a:r>
            <a:r>
              <a:rPr lang="en-GB" dirty="0" err="1" smtClean="0"/>
              <a:t>inc.</a:t>
            </a:r>
            <a:r>
              <a:rPr lang="en-GB" dirty="0" smtClean="0"/>
              <a:t> Special Care</a:t>
            </a:r>
          </a:p>
          <a:p>
            <a:pPr>
              <a:buClrTx/>
            </a:pPr>
            <a:r>
              <a:rPr lang="en-GB" dirty="0" smtClean="0"/>
              <a:t>Criminal activities/detention</a:t>
            </a:r>
          </a:p>
          <a:p>
            <a:pPr>
              <a:buClrTx/>
            </a:pPr>
            <a:r>
              <a:rPr lang="en-GB" dirty="0" smtClean="0"/>
              <a:t>Reduced job prospects/life prospects</a:t>
            </a:r>
          </a:p>
          <a:p>
            <a:pPr>
              <a:buClrTx/>
            </a:pPr>
            <a:r>
              <a:rPr lang="en-GB" dirty="0" smtClean="0"/>
              <a:t>Intergenerational factors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935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  <a:p>
            <a:pPr marL="82296" indent="0" algn="ctr">
              <a:buNone/>
            </a:pPr>
            <a:r>
              <a:rPr lang="en-US" sz="4000" dirty="0" smtClean="0"/>
              <a:t>What does not work?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14314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What does not work ?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endParaRPr lang="en-GB" sz="2400" dirty="0" smtClean="0"/>
          </a:p>
          <a:p>
            <a:pPr marL="811213" lvl="1" indent="-342900">
              <a:buClrTx/>
              <a:buFont typeface="Arial" charset="0"/>
              <a:buChar char="•"/>
            </a:pPr>
            <a:r>
              <a:rPr lang="en-GB" sz="4000" dirty="0" smtClean="0"/>
              <a:t>Not responding early enough</a:t>
            </a:r>
          </a:p>
          <a:p>
            <a:pPr marL="811213" lvl="1" indent="-342900">
              <a:buClrTx/>
              <a:buFont typeface="Arial" charset="0"/>
              <a:buChar char="•"/>
            </a:pPr>
            <a:r>
              <a:rPr lang="en-GB" sz="4000" dirty="0" smtClean="0"/>
              <a:t>Inadequate/incomplete assessments</a:t>
            </a:r>
          </a:p>
          <a:p>
            <a:pPr marL="811213" lvl="1" indent="-342900">
              <a:buClrTx/>
              <a:buFont typeface="Arial" charset="0"/>
              <a:buChar char="•"/>
            </a:pPr>
            <a:r>
              <a:rPr lang="en-GB" sz="4000" dirty="0" smtClean="0"/>
              <a:t>Over reliance on family support </a:t>
            </a:r>
          </a:p>
          <a:p>
            <a:pPr marL="811213" lvl="1" indent="-342900">
              <a:buClrTx/>
              <a:buFont typeface="Arial" charset="0"/>
              <a:buChar char="•"/>
            </a:pPr>
            <a:r>
              <a:rPr lang="en-GB" sz="4000" dirty="0" smtClean="0"/>
              <a:t>No model/unevaluated models </a:t>
            </a:r>
          </a:p>
          <a:p>
            <a:pPr marL="811213" lvl="1" indent="-342900">
              <a:buClrTx/>
              <a:buFont typeface="Arial" charset="0"/>
              <a:buChar char="•"/>
            </a:pPr>
            <a:r>
              <a:rPr lang="en-GB" sz="4000" dirty="0" smtClean="0"/>
              <a:t>Interface Family Support /CP not clear </a:t>
            </a:r>
          </a:p>
        </p:txBody>
      </p:sp>
    </p:spTree>
    <p:extLst>
      <p:ext uri="{BB962C8B-B14F-4D97-AF65-F5344CB8AC3E}">
        <p14:creationId xmlns:p14="http://schemas.microsoft.com/office/powerpoint/2010/main" val="419416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does not work?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811213" lvl="1" indent="-342900">
              <a:buClrTx/>
              <a:buFont typeface="Arial" charset="0"/>
              <a:buChar char="•"/>
            </a:pPr>
            <a:r>
              <a:rPr lang="en-GB" sz="3900" dirty="0"/>
              <a:t>Prioritising </a:t>
            </a:r>
            <a:r>
              <a:rPr lang="en-GB" sz="3900" dirty="0" smtClean="0"/>
              <a:t>parents </a:t>
            </a:r>
            <a:r>
              <a:rPr lang="en-GB" sz="3900" dirty="0"/>
              <a:t>v </a:t>
            </a:r>
            <a:r>
              <a:rPr lang="en-GB" sz="3900" dirty="0" smtClean="0"/>
              <a:t>children’s </a:t>
            </a:r>
            <a:r>
              <a:rPr lang="en-GB" sz="3900" dirty="0"/>
              <a:t>rights</a:t>
            </a:r>
          </a:p>
          <a:p>
            <a:pPr marL="811213" lvl="1" indent="-342900">
              <a:buClrTx/>
              <a:buFont typeface="Arial" charset="0"/>
              <a:buChar char="•"/>
            </a:pPr>
            <a:r>
              <a:rPr lang="en-GB" sz="3900" dirty="0" smtClean="0"/>
              <a:t>Not engaging with/ </a:t>
            </a:r>
            <a:r>
              <a:rPr lang="en-GB" sz="3900" dirty="0"/>
              <a:t>listening to children</a:t>
            </a:r>
          </a:p>
          <a:p>
            <a:pPr marL="811213" lvl="1" indent="-342900">
              <a:buClrTx/>
              <a:buFont typeface="Arial" charset="0"/>
              <a:buChar char="•"/>
            </a:pPr>
            <a:r>
              <a:rPr lang="en-GB" sz="3900" dirty="0" smtClean="0"/>
              <a:t>Lack of </a:t>
            </a:r>
            <a:r>
              <a:rPr lang="en-GB" sz="3900" dirty="0"/>
              <a:t>focus on children’s needs</a:t>
            </a:r>
          </a:p>
          <a:p>
            <a:pPr marL="811213" lvl="1" indent="-342900">
              <a:buClrTx/>
              <a:buFont typeface="Arial" charset="0"/>
              <a:buChar char="•"/>
            </a:pPr>
            <a:r>
              <a:rPr lang="en-GB" sz="3900" dirty="0"/>
              <a:t>Start again syndrome</a:t>
            </a:r>
          </a:p>
          <a:p>
            <a:pPr marL="811213" lvl="1" indent="-342900">
              <a:buClrTx/>
              <a:buFont typeface="Arial" charset="0"/>
              <a:buChar char="•"/>
            </a:pPr>
            <a:r>
              <a:rPr lang="en-GB" sz="3900" dirty="0"/>
              <a:t>Drift </a:t>
            </a:r>
            <a:r>
              <a:rPr lang="mr-IN" sz="3900" dirty="0"/>
              <a:t>–</a:t>
            </a:r>
            <a:r>
              <a:rPr lang="en-GB" sz="3900" dirty="0"/>
              <a:t> cases opened and </a:t>
            </a:r>
            <a:r>
              <a:rPr lang="en-GB" sz="3900" dirty="0" smtClean="0"/>
              <a:t>closed; on/off </a:t>
            </a:r>
            <a:r>
              <a:rPr lang="en-GB" sz="3900" dirty="0"/>
              <a:t>CP system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6039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else does not work?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4000" dirty="0" smtClean="0"/>
              <a:t>Long term voluntary care </a:t>
            </a:r>
          </a:p>
          <a:p>
            <a:r>
              <a:rPr lang="en-US" sz="4000" dirty="0" smtClean="0"/>
              <a:t>Lengthy legal proceedings</a:t>
            </a:r>
          </a:p>
          <a:p>
            <a:pPr lvl="1">
              <a:buFont typeface="Wingdings" charset="2"/>
              <a:buChar char="Ø"/>
            </a:pPr>
            <a:r>
              <a:rPr lang="en-US" sz="3600" dirty="0" smtClean="0"/>
              <a:t>costly in time, energy and morale</a:t>
            </a:r>
          </a:p>
          <a:p>
            <a:pPr lvl="1">
              <a:buFont typeface="Wingdings" charset="2"/>
              <a:buChar char="Ø"/>
            </a:pPr>
            <a:r>
              <a:rPr lang="en-US" sz="3600" dirty="0" smtClean="0"/>
              <a:t>often damage relationships</a:t>
            </a:r>
          </a:p>
          <a:p>
            <a:pPr>
              <a:buFont typeface="Arial" charset="0"/>
              <a:buChar char="•"/>
            </a:pPr>
            <a:r>
              <a:rPr lang="en-US" sz="4000" dirty="0" smtClean="0"/>
              <a:t>Short term Care Orders</a:t>
            </a:r>
          </a:p>
          <a:p>
            <a:pPr marL="653796" lvl="1" indent="-571500">
              <a:spcBef>
                <a:spcPts val="600"/>
              </a:spcBef>
              <a:buSzPct val="80000"/>
              <a:buFont typeface="Wingdings" charset="2"/>
              <a:buChar char="Ø"/>
            </a:pPr>
            <a:r>
              <a:rPr lang="en-US" sz="3600" dirty="0" smtClean="0"/>
              <a:t>Create </a:t>
            </a:r>
            <a:r>
              <a:rPr lang="en-US" sz="3600" dirty="0"/>
              <a:t>massive </a:t>
            </a:r>
            <a:r>
              <a:rPr lang="en-US" sz="3600" dirty="0" smtClean="0"/>
              <a:t>uncertainty</a:t>
            </a:r>
            <a:endParaRPr lang="en-US" sz="4000" dirty="0" smtClean="0"/>
          </a:p>
          <a:p>
            <a:pPr>
              <a:buFont typeface="Arial" charset="0"/>
              <a:buChar char="•"/>
            </a:pPr>
            <a:r>
              <a:rPr lang="en-US" sz="4000" dirty="0" smtClean="0"/>
              <a:t>High levels of inappropriate contact</a:t>
            </a:r>
          </a:p>
          <a:p>
            <a:pPr lvl="1">
              <a:buFont typeface="Wingdings" charset="2"/>
              <a:buChar char="Ø"/>
            </a:pPr>
            <a:r>
              <a:rPr lang="en-US" sz="3600" dirty="0" smtClean="0"/>
              <a:t>Disrupts attachment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4274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Case Example  1978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Known for years</a:t>
            </a:r>
          </a:p>
          <a:p>
            <a:r>
              <a:rPr lang="en-US" dirty="0" smtClean="0"/>
              <a:t>Filthy House - Mice and rats</a:t>
            </a:r>
          </a:p>
          <a:p>
            <a:r>
              <a:rPr lang="en-US" dirty="0" smtClean="0"/>
              <a:t>No heat</a:t>
            </a:r>
          </a:p>
          <a:p>
            <a:r>
              <a:rPr lang="en-US" dirty="0" smtClean="0"/>
              <a:t>Children dirty and smelly</a:t>
            </a:r>
          </a:p>
          <a:p>
            <a:r>
              <a:rPr lang="en-US" dirty="0" smtClean="0"/>
              <a:t>Poor school attendance</a:t>
            </a:r>
          </a:p>
          <a:p>
            <a:r>
              <a:rPr lang="en-US" dirty="0" smtClean="0"/>
              <a:t>No stimulation</a:t>
            </a:r>
          </a:p>
          <a:p>
            <a:r>
              <a:rPr lang="en-US" dirty="0" smtClean="0"/>
              <a:t>Poor supervision </a:t>
            </a:r>
            <a:r>
              <a:rPr lang="mr-IN" dirty="0" smtClean="0"/>
              <a:t>–</a:t>
            </a:r>
            <a:r>
              <a:rPr lang="en-US" dirty="0" smtClean="0"/>
              <a:t> children running wild</a:t>
            </a:r>
            <a:endParaRPr lang="en-US" dirty="0"/>
          </a:p>
          <a:p>
            <a:r>
              <a:rPr lang="en-US" b="1" dirty="0" smtClean="0"/>
              <a:t>Eventually</a:t>
            </a:r>
            <a:r>
              <a:rPr lang="en-US" dirty="0" smtClean="0"/>
              <a:t> admitted to care</a:t>
            </a:r>
          </a:p>
        </p:txBody>
      </p:sp>
    </p:spTree>
    <p:extLst>
      <p:ext uri="{BB962C8B-B14F-4D97-AF65-F5344CB8AC3E}">
        <p14:creationId xmlns:p14="http://schemas.microsoft.com/office/powerpoint/2010/main" val="74631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Case Example  2016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r>
              <a:rPr lang="en-US" dirty="0" smtClean="0"/>
              <a:t>Reported in Belfast Telegraph</a:t>
            </a:r>
          </a:p>
          <a:p>
            <a:r>
              <a:rPr lang="en-US" dirty="0" smtClean="0"/>
              <a:t>Known for years - opened/closed</a:t>
            </a:r>
          </a:p>
          <a:p>
            <a:r>
              <a:rPr lang="en-US" dirty="0" smtClean="0"/>
              <a:t>5 &amp; 6 year old wore nappies to school</a:t>
            </a:r>
          </a:p>
          <a:p>
            <a:r>
              <a:rPr lang="en-US" dirty="0" smtClean="0"/>
              <a:t>Children dirty and smelly</a:t>
            </a:r>
          </a:p>
          <a:p>
            <a:r>
              <a:rPr lang="en-US" dirty="0" smtClean="0"/>
              <a:t>House filthy -Dog </a:t>
            </a:r>
            <a:r>
              <a:rPr lang="en-US" dirty="0" err="1" smtClean="0"/>
              <a:t>faeces</a:t>
            </a:r>
            <a:r>
              <a:rPr lang="en-US" dirty="0" smtClean="0"/>
              <a:t> everywhere</a:t>
            </a:r>
          </a:p>
          <a:p>
            <a:r>
              <a:rPr lang="en-US" dirty="0" smtClean="0"/>
              <a:t>Children’s toenails curled under feet</a:t>
            </a:r>
          </a:p>
          <a:p>
            <a:r>
              <a:rPr lang="en-US" dirty="0" smtClean="0"/>
              <a:t>Poor stimulation</a:t>
            </a:r>
          </a:p>
          <a:p>
            <a:r>
              <a:rPr lang="en-US" b="1" dirty="0" smtClean="0"/>
              <a:t>Eventually</a:t>
            </a:r>
            <a:r>
              <a:rPr lang="en-US" dirty="0" smtClean="0"/>
              <a:t> admitted to care</a:t>
            </a:r>
          </a:p>
        </p:txBody>
      </p:sp>
    </p:spTree>
    <p:extLst>
      <p:ext uri="{BB962C8B-B14F-4D97-AF65-F5344CB8AC3E}">
        <p14:creationId xmlns:p14="http://schemas.microsoft.com/office/powerpoint/2010/main" val="483243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304800"/>
            <a:ext cx="7498080" cy="1143000"/>
          </a:xfrm>
        </p:spPr>
        <p:txBody>
          <a:bodyPr>
            <a:normAutofit/>
          </a:bodyPr>
          <a:lstStyle/>
          <a:p>
            <a:r>
              <a:rPr lang="en-GB" b="1" dirty="0" smtClean="0"/>
              <a:t>Governance issues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sz="3600" dirty="0" smtClean="0"/>
              <a:t>Role of senior managers???</a:t>
            </a:r>
          </a:p>
          <a:p>
            <a:pPr>
              <a:buNone/>
            </a:pPr>
            <a:r>
              <a:rPr lang="en-GB" sz="3600" dirty="0" smtClean="0"/>
              <a:t>Thresholds too high for</a:t>
            </a:r>
            <a:r>
              <a:rPr lang="en-GB" dirty="0" smtClean="0"/>
              <a:t>:-</a:t>
            </a:r>
          </a:p>
          <a:p>
            <a:pPr>
              <a:buClrTx/>
            </a:pPr>
            <a:r>
              <a:rPr lang="en-GB" dirty="0" smtClean="0"/>
              <a:t>Allocation to SWs</a:t>
            </a:r>
          </a:p>
          <a:p>
            <a:pPr>
              <a:buClrTx/>
            </a:pPr>
            <a:r>
              <a:rPr lang="en-GB" dirty="0" smtClean="0"/>
              <a:t>Child Protection Conferences</a:t>
            </a:r>
          </a:p>
          <a:p>
            <a:pPr>
              <a:buClrTx/>
            </a:pPr>
            <a:r>
              <a:rPr lang="en-GB" dirty="0" smtClean="0"/>
              <a:t>Removal</a:t>
            </a:r>
          </a:p>
          <a:p>
            <a:pPr>
              <a:buClrTx/>
            </a:pPr>
            <a:r>
              <a:rPr lang="en-GB" dirty="0" smtClean="0"/>
              <a:t>Legal Intervention</a:t>
            </a:r>
          </a:p>
          <a:p>
            <a:pPr>
              <a:buClrTx/>
            </a:pPr>
            <a:r>
              <a:rPr lang="en-GB" dirty="0" smtClean="0"/>
              <a:t>Care Orders</a:t>
            </a:r>
          </a:p>
          <a:p>
            <a:pPr>
              <a:buClrTx/>
            </a:pPr>
            <a:r>
              <a:rPr lang="en-GB" dirty="0" smtClean="0"/>
              <a:t>Reducing Contact</a:t>
            </a:r>
          </a:p>
        </p:txBody>
      </p:sp>
    </p:spTree>
    <p:extLst>
      <p:ext uri="{BB962C8B-B14F-4D97-AF65-F5344CB8AC3E}">
        <p14:creationId xmlns:p14="http://schemas.microsoft.com/office/powerpoint/2010/main" val="116712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works?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Prompt,  full, transparent risk &amp; needs </a:t>
            </a:r>
            <a:r>
              <a:rPr lang="en-US" sz="4000" dirty="0"/>
              <a:t>assessment</a:t>
            </a:r>
          </a:p>
          <a:p>
            <a:r>
              <a:rPr lang="en-US" sz="4000" dirty="0"/>
              <a:t>Working effectively with </a:t>
            </a:r>
            <a:r>
              <a:rPr lang="en-US" sz="4000" dirty="0" smtClean="0"/>
              <a:t>both parents/ wider family</a:t>
            </a:r>
          </a:p>
          <a:p>
            <a:r>
              <a:rPr lang="en-US" sz="4000" dirty="0" smtClean="0"/>
              <a:t>SMART plan </a:t>
            </a:r>
            <a:r>
              <a:rPr lang="mr-IN" sz="4000" dirty="0" smtClean="0"/>
              <a:t>–</a:t>
            </a:r>
            <a:r>
              <a:rPr lang="en-US" sz="4000" dirty="0" smtClean="0"/>
              <a:t>fs/</a:t>
            </a:r>
            <a:r>
              <a:rPr lang="en-US" sz="4000" dirty="0" err="1" smtClean="0"/>
              <a:t>cp</a:t>
            </a:r>
            <a:endParaRPr lang="en-US" sz="4000" dirty="0"/>
          </a:p>
          <a:p>
            <a:r>
              <a:rPr lang="en-US" sz="4000" dirty="0" smtClean="0"/>
              <a:t>Early cognitive assessments</a:t>
            </a:r>
          </a:p>
          <a:p>
            <a:r>
              <a:rPr lang="en-US" sz="4000" dirty="0" smtClean="0"/>
              <a:t>Regular &amp; frequent review -action</a:t>
            </a:r>
          </a:p>
        </p:txBody>
      </p:sp>
    </p:spTree>
    <p:extLst>
      <p:ext uri="{BB962C8B-B14F-4D97-AF65-F5344CB8AC3E}">
        <p14:creationId xmlns:p14="http://schemas.microsoft.com/office/powerpoint/2010/main" val="777616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works?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/>
              <a:t>Ensuring parents are clear on expectations</a:t>
            </a:r>
          </a:p>
          <a:p>
            <a:r>
              <a:rPr lang="en-US" sz="4000" dirty="0"/>
              <a:t>Follow through on services/therapies</a:t>
            </a:r>
          </a:p>
          <a:p>
            <a:r>
              <a:rPr lang="en-US" sz="4000" dirty="0"/>
              <a:t>Measuring progress </a:t>
            </a:r>
            <a:r>
              <a:rPr lang="mr-IN" sz="4000" dirty="0"/>
              <a:t>–</a:t>
            </a:r>
            <a:r>
              <a:rPr lang="en-US" sz="4000" dirty="0"/>
              <a:t> specifically what improved? </a:t>
            </a:r>
          </a:p>
          <a:p>
            <a:r>
              <a:rPr lang="en-US" sz="4000" dirty="0"/>
              <a:t>Family Welfare Conferences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216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Outcomes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82296" indent="0">
              <a:buClrTx/>
              <a:buNone/>
            </a:pPr>
            <a:endParaRPr lang="en-GB" sz="4000" dirty="0" smtClean="0"/>
          </a:p>
          <a:p>
            <a:pPr>
              <a:buClrTx/>
            </a:pPr>
            <a:r>
              <a:rPr lang="en-GB" sz="4000" dirty="0" smtClean="0"/>
              <a:t>Develop insight into the lives of neglected children</a:t>
            </a:r>
          </a:p>
          <a:p>
            <a:pPr>
              <a:buClrTx/>
            </a:pPr>
            <a:r>
              <a:rPr lang="en-GB" sz="4000" dirty="0" smtClean="0"/>
              <a:t>Really “get” the consequences</a:t>
            </a:r>
          </a:p>
          <a:p>
            <a:pPr>
              <a:buClrTx/>
            </a:pPr>
            <a:r>
              <a:rPr lang="en-GB" sz="4000" dirty="0"/>
              <a:t>Stop doing what does not work</a:t>
            </a:r>
          </a:p>
          <a:p>
            <a:pPr>
              <a:buClrTx/>
            </a:pPr>
            <a:r>
              <a:rPr lang="en-GB" sz="4000" dirty="0" smtClean="0"/>
              <a:t>Do more of what does work</a:t>
            </a:r>
          </a:p>
          <a:p>
            <a:pPr>
              <a:buClrTx/>
            </a:pPr>
            <a:r>
              <a:rPr lang="en-GB" sz="4000" dirty="0" smtClean="0"/>
              <a:t>Identify the blocks/beliefs that hold us back</a:t>
            </a:r>
          </a:p>
          <a:p>
            <a:pPr>
              <a:buClrTx/>
            </a:pPr>
            <a:r>
              <a:rPr lang="en-GB" sz="4000" dirty="0" smtClean="0"/>
              <a:t>Commit to doing it differently</a:t>
            </a:r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else works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Taking concerns of other professionals seriously</a:t>
            </a:r>
          </a:p>
          <a:p>
            <a:r>
              <a:rPr lang="en-US" sz="4000" dirty="0"/>
              <a:t> </a:t>
            </a:r>
            <a:r>
              <a:rPr lang="en-US" sz="4000" dirty="0" smtClean="0"/>
              <a:t>Seeing chronicity </a:t>
            </a:r>
            <a:r>
              <a:rPr lang="mr-IN" sz="4000" dirty="0" smtClean="0"/>
              <a:t>–</a:t>
            </a:r>
            <a:r>
              <a:rPr lang="en-US" sz="4000" dirty="0" smtClean="0"/>
              <a:t> based on social history </a:t>
            </a:r>
            <a:r>
              <a:rPr lang="en-US" sz="4000" dirty="0"/>
              <a:t>&amp;</a:t>
            </a:r>
            <a:r>
              <a:rPr lang="en-US" sz="4000" dirty="0" smtClean="0"/>
              <a:t> chronology of past events</a:t>
            </a:r>
          </a:p>
          <a:p>
            <a:r>
              <a:rPr lang="en-US" sz="4000" dirty="0" smtClean="0"/>
              <a:t>Identifying supports early </a:t>
            </a:r>
            <a:r>
              <a:rPr lang="mr-IN" sz="4000" dirty="0" smtClean="0"/>
              <a:t>–</a:t>
            </a:r>
            <a:r>
              <a:rPr lang="en-US" sz="4000" dirty="0" smtClean="0"/>
              <a:t> genograms</a:t>
            </a:r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50263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73162"/>
          </a:xfrm>
        </p:spPr>
        <p:txBody>
          <a:bodyPr/>
          <a:lstStyle/>
          <a:p>
            <a:r>
              <a:rPr lang="en-GB" dirty="0" smtClean="0"/>
              <a:t>Genogram Template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124744"/>
            <a:ext cx="9219917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89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else works 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Calling time on chronic neglect</a:t>
            </a:r>
          </a:p>
          <a:p>
            <a:r>
              <a:rPr lang="en-US" sz="4000" dirty="0" smtClean="0"/>
              <a:t>Applying thresholds consistently</a:t>
            </a:r>
          </a:p>
          <a:p>
            <a:r>
              <a:rPr lang="en-US" sz="4000" dirty="0" smtClean="0"/>
              <a:t>Informed legal action </a:t>
            </a:r>
            <a:r>
              <a:rPr lang="mr-IN" sz="4000" dirty="0" smtClean="0"/>
              <a:t>–</a:t>
            </a:r>
            <a:r>
              <a:rPr lang="en-US" sz="4000" dirty="0" smtClean="0"/>
              <a:t>evidence collated, assessments completed, care plan clear</a:t>
            </a:r>
          </a:p>
          <a:p>
            <a:r>
              <a:rPr lang="en-US" sz="4000" dirty="0" smtClean="0"/>
              <a:t>Confident oral evidence/respect</a:t>
            </a:r>
          </a:p>
          <a:p>
            <a:r>
              <a:rPr lang="en-US" sz="4000" dirty="0" smtClean="0"/>
              <a:t>Child </a:t>
            </a:r>
            <a:r>
              <a:rPr lang="en-US" sz="4000" dirty="0" err="1" smtClean="0"/>
              <a:t>centred</a:t>
            </a:r>
            <a:r>
              <a:rPr lang="en-US" sz="4000" dirty="0" smtClean="0"/>
              <a:t> judicial judgments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6751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9632" y="332656"/>
            <a:ext cx="7579568" cy="1080120"/>
          </a:xfrm>
        </p:spPr>
        <p:txBody>
          <a:bodyPr/>
          <a:lstStyle/>
          <a:p>
            <a:r>
              <a:rPr lang="en-GB" b="1" dirty="0" smtClean="0"/>
              <a:t>Case</a:t>
            </a:r>
            <a:r>
              <a:rPr lang="en-GB" dirty="0" smtClean="0"/>
              <a:t> </a:t>
            </a:r>
            <a:r>
              <a:rPr lang="en-GB" b="1" dirty="0" smtClean="0"/>
              <a:t>Study 1</a:t>
            </a:r>
            <a:endParaRPr lang="en-GB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87624" y="1844824"/>
            <a:ext cx="7488832" cy="2304256"/>
          </a:xfrm>
        </p:spPr>
        <p:txBody>
          <a:bodyPr>
            <a:noAutofit/>
          </a:bodyPr>
          <a:lstStyle/>
          <a:p>
            <a:r>
              <a:rPr lang="en-GB" sz="3600" dirty="0" smtClean="0"/>
              <a:t>GP referral</a:t>
            </a:r>
          </a:p>
          <a:p>
            <a:r>
              <a:rPr lang="en-GB" sz="3600" dirty="0" smtClean="0"/>
              <a:t>Mother drove children while drunk</a:t>
            </a:r>
          </a:p>
          <a:p>
            <a:r>
              <a:rPr lang="en-GB" sz="3600" dirty="0" smtClean="0"/>
              <a:t>8 year h/o alcohol abuse – admitted for treatment</a:t>
            </a:r>
          </a:p>
          <a:p>
            <a:r>
              <a:rPr lang="en-GB" sz="3600" dirty="0" smtClean="0"/>
              <a:t>SW  met dad – agreed need for protective action</a:t>
            </a:r>
          </a:p>
          <a:p>
            <a:r>
              <a:rPr lang="en-GB" sz="3600" dirty="0" smtClean="0"/>
              <a:t>Investigative interviews – all children</a:t>
            </a:r>
          </a:p>
          <a:p>
            <a:r>
              <a:rPr lang="en-GB" sz="3600" dirty="0" smtClean="0"/>
              <a:t>-fear, emotional abuse and neglect</a:t>
            </a:r>
          </a:p>
          <a:p>
            <a:endParaRPr lang="en-GB" sz="3600" dirty="0" smtClean="0"/>
          </a:p>
          <a:p>
            <a:endParaRPr lang="en-GB" sz="3600" dirty="0" smtClean="0"/>
          </a:p>
          <a:p>
            <a:endParaRPr lang="en-GB" sz="3600" dirty="0" smtClean="0"/>
          </a:p>
          <a:p>
            <a:endParaRPr lang="en-GB" sz="3600" dirty="0" smtClean="0"/>
          </a:p>
          <a:p>
            <a:endParaRPr lang="en-GB" sz="3600" dirty="0" smtClean="0"/>
          </a:p>
          <a:p>
            <a:endParaRPr lang="en-GB" sz="3600" dirty="0" smtClean="0"/>
          </a:p>
          <a:p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167714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FWC - Realistic Plan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GB" sz="5200" dirty="0" smtClean="0"/>
              <a:t>Mum to remain out of home </a:t>
            </a:r>
          </a:p>
          <a:p>
            <a:r>
              <a:rPr lang="en-GB" sz="5200" dirty="0" smtClean="0"/>
              <a:t>Attend community addiction services</a:t>
            </a:r>
          </a:p>
          <a:p>
            <a:r>
              <a:rPr lang="en-GB" sz="5200" dirty="0" smtClean="0"/>
              <a:t>Consent to share information</a:t>
            </a:r>
          </a:p>
          <a:p>
            <a:r>
              <a:rPr lang="en-GB" sz="5200" dirty="0" smtClean="0"/>
              <a:t>Counselling for children</a:t>
            </a:r>
          </a:p>
          <a:p>
            <a:r>
              <a:rPr lang="en-GB" sz="5200" dirty="0" smtClean="0"/>
              <a:t>Schedule for supervised visits </a:t>
            </a:r>
          </a:p>
          <a:p>
            <a:endParaRPr lang="en-GB" sz="5200" dirty="0"/>
          </a:p>
          <a:p>
            <a:pPr marL="82296" indent="0">
              <a:buNone/>
            </a:pPr>
            <a:r>
              <a:rPr lang="en-GB" sz="5200" dirty="0" smtClean="0"/>
              <a:t>Key factor</a:t>
            </a:r>
          </a:p>
          <a:p>
            <a:pPr marL="82296" indent="0">
              <a:buNone/>
            </a:pPr>
            <a:r>
              <a:rPr lang="en-GB" sz="4600" dirty="0" smtClean="0"/>
              <a:t>SW familiar with research on collusion/resistance in families characterised by alcohol dependency.  Kept focus on children</a:t>
            </a:r>
            <a:endParaRPr lang="en-GB" sz="4600" dirty="0"/>
          </a:p>
        </p:txBody>
      </p:sp>
    </p:spTree>
    <p:extLst>
      <p:ext uri="{BB962C8B-B14F-4D97-AF65-F5344CB8AC3E}">
        <p14:creationId xmlns:p14="http://schemas.microsoft.com/office/powerpoint/2010/main" val="181311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study 2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GB" sz="3900" dirty="0" smtClean="0"/>
              <a:t>Young parents – 3 small children</a:t>
            </a:r>
          </a:p>
          <a:p>
            <a:r>
              <a:rPr lang="en-GB" sz="3900" dirty="0" smtClean="0"/>
              <a:t>Referred by PHN re range of concerns / </a:t>
            </a:r>
            <a:r>
              <a:rPr lang="en-GB" sz="4000" dirty="0" smtClean="0"/>
              <a:t>failure to thrive </a:t>
            </a:r>
          </a:p>
          <a:p>
            <a:pPr lvl="1">
              <a:buFont typeface="Wingdings" charset="2"/>
              <a:buChar char="Ø"/>
            </a:pPr>
            <a:r>
              <a:rPr lang="en-GB" sz="3500" dirty="0" smtClean="0"/>
              <a:t>9 month baby- weight low, </a:t>
            </a:r>
            <a:r>
              <a:rPr lang="en-GB" sz="3500" dirty="0" err="1" smtClean="0"/>
              <a:t>devt</a:t>
            </a:r>
            <a:r>
              <a:rPr lang="en-GB" sz="3500" dirty="0" smtClean="0"/>
              <a:t> slow</a:t>
            </a:r>
          </a:p>
          <a:p>
            <a:pPr lvl="1">
              <a:buFont typeface="Wingdings" charset="2"/>
              <a:buChar char="Ø"/>
            </a:pPr>
            <a:r>
              <a:rPr lang="en-GB" sz="3500" dirty="0" smtClean="0"/>
              <a:t>2 year old - not walking </a:t>
            </a:r>
          </a:p>
          <a:p>
            <a:pPr lvl="1">
              <a:buFont typeface="Wingdings" charset="2"/>
              <a:buChar char="Ø"/>
            </a:pPr>
            <a:r>
              <a:rPr lang="en-GB" sz="3500" dirty="0" smtClean="0"/>
              <a:t>4 year old – limited  speech, outside unsupervised </a:t>
            </a:r>
          </a:p>
          <a:p>
            <a:pPr>
              <a:buFont typeface="Arial" charset="0"/>
              <a:buChar char="•"/>
            </a:pPr>
            <a:r>
              <a:rPr lang="en-GB" sz="3900" dirty="0" smtClean="0"/>
              <a:t>No stimulation/bonding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45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Case conference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GB" sz="3600" dirty="0" smtClean="0"/>
              <a:t>Confirmed neglect</a:t>
            </a:r>
          </a:p>
          <a:p>
            <a:r>
              <a:rPr lang="en-GB" sz="3600" dirty="0" smtClean="0"/>
              <a:t>Comprehensive assessment </a:t>
            </a:r>
          </a:p>
          <a:p>
            <a:r>
              <a:rPr lang="en-GB" sz="3600" dirty="0" smtClean="0"/>
              <a:t>Multi agency plan/reviewed monthly</a:t>
            </a:r>
          </a:p>
          <a:p>
            <a:r>
              <a:rPr lang="en-GB" sz="3600" dirty="0" err="1" smtClean="0"/>
              <a:t>Marte</a:t>
            </a:r>
            <a:r>
              <a:rPr lang="en-GB" sz="3600" dirty="0" smtClean="0"/>
              <a:t> </a:t>
            </a:r>
            <a:r>
              <a:rPr lang="en-GB" sz="3600" dirty="0" err="1"/>
              <a:t>M</a:t>
            </a:r>
            <a:r>
              <a:rPr lang="en-GB" sz="3600" dirty="0" err="1" smtClean="0"/>
              <a:t>eo</a:t>
            </a:r>
            <a:r>
              <a:rPr lang="en-GB" sz="3600" dirty="0" smtClean="0"/>
              <a:t> work by CCL - catalyst for change &amp; guided work of FSW</a:t>
            </a:r>
          </a:p>
          <a:p>
            <a:r>
              <a:rPr lang="en-GB" sz="3600" dirty="0" smtClean="0"/>
              <a:t>Evidenced based – weight gain, playschool attendance/ home standards</a:t>
            </a:r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59014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 Case Example 2- Outcomes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Trust between worker/mum</a:t>
            </a:r>
          </a:p>
          <a:p>
            <a:r>
              <a:rPr lang="en-US" dirty="0" smtClean="0"/>
              <a:t>Relationship between mother </a:t>
            </a:r>
            <a:r>
              <a:rPr lang="en-US" dirty="0"/>
              <a:t>&amp;</a:t>
            </a:r>
            <a:r>
              <a:rPr lang="en-US" dirty="0" smtClean="0"/>
              <a:t> all 3 children improved</a:t>
            </a:r>
          </a:p>
          <a:p>
            <a:r>
              <a:rPr lang="en-US" dirty="0" smtClean="0"/>
              <a:t>Increased confidence </a:t>
            </a:r>
            <a:r>
              <a:rPr lang="mr-IN" dirty="0" smtClean="0"/>
              <a:t>–</a:t>
            </a:r>
            <a:r>
              <a:rPr lang="en-US" dirty="0" smtClean="0"/>
              <a:t> increased skills</a:t>
            </a:r>
            <a:r>
              <a:rPr lang="en-US" dirty="0"/>
              <a:t> </a:t>
            </a:r>
            <a:r>
              <a:rPr lang="en-US" dirty="0" smtClean="0"/>
              <a:t>   Feedback loop essential</a:t>
            </a:r>
          </a:p>
          <a:p>
            <a:r>
              <a:rPr lang="en-US" dirty="0" smtClean="0"/>
              <a:t>Father came on board </a:t>
            </a:r>
          </a:p>
          <a:p>
            <a:r>
              <a:rPr lang="en-US" dirty="0" smtClean="0"/>
              <a:t>All 3 children increased weight/height</a:t>
            </a:r>
          </a:p>
          <a:p>
            <a:r>
              <a:rPr lang="en-US" dirty="0" smtClean="0"/>
              <a:t>‘</a:t>
            </a:r>
            <a:r>
              <a:rPr lang="en-US" b="1" dirty="0" smtClean="0"/>
              <a:t>Blossomed’</a:t>
            </a:r>
          </a:p>
        </p:txBody>
      </p:sp>
    </p:spTree>
    <p:extLst>
      <p:ext uri="{BB962C8B-B14F-4D97-AF65-F5344CB8AC3E}">
        <p14:creationId xmlns:p14="http://schemas.microsoft.com/office/powerpoint/2010/main" val="50278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Neglect in Foster Care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4000" dirty="0" smtClean="0"/>
              <a:t>Believe in the possibility</a:t>
            </a:r>
          </a:p>
          <a:p>
            <a:r>
              <a:rPr lang="en-US" sz="4000" dirty="0" smtClean="0"/>
              <a:t>See bedrooms</a:t>
            </a:r>
          </a:p>
          <a:p>
            <a:r>
              <a:rPr lang="en-US" sz="4000" dirty="0" smtClean="0"/>
              <a:t>Expect high standards</a:t>
            </a:r>
          </a:p>
          <a:p>
            <a:r>
              <a:rPr lang="en-US" sz="4000" dirty="0" smtClean="0"/>
              <a:t>See children inside and outside the home</a:t>
            </a:r>
          </a:p>
          <a:p>
            <a:r>
              <a:rPr lang="en-US" sz="4000" dirty="0" smtClean="0"/>
              <a:t>Challenge appropriately</a:t>
            </a:r>
          </a:p>
          <a:p>
            <a:r>
              <a:rPr lang="en-US" sz="4000" dirty="0" smtClean="0"/>
              <a:t>Overcome limiting beliefs - find alternatives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73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66323" y="476672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Common Challenges </a:t>
            </a:r>
            <a:r>
              <a:rPr lang="en-GB" b="1" dirty="0"/>
              <a:t>identified </a:t>
            </a:r>
            <a:r>
              <a:rPr lang="en-GB" b="1" dirty="0" smtClean="0"/>
              <a:t>in Serious Case Reviews -UK</a:t>
            </a:r>
            <a:r>
              <a:rPr lang="en-GB" b="1" dirty="0"/>
              <a:t/>
            </a:r>
            <a:br>
              <a:rPr lang="en-GB" b="1" dirty="0"/>
            </a:b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ClrTx/>
            </a:pPr>
            <a:r>
              <a:rPr lang="en-GB" dirty="0" smtClean="0"/>
              <a:t>Resistant and unwilling parents</a:t>
            </a:r>
          </a:p>
          <a:p>
            <a:pPr>
              <a:buClrTx/>
            </a:pPr>
            <a:r>
              <a:rPr lang="en-GB" dirty="0" smtClean="0"/>
              <a:t>Intimidating and threatening parents</a:t>
            </a:r>
          </a:p>
          <a:p>
            <a:pPr>
              <a:buClrTx/>
            </a:pPr>
            <a:r>
              <a:rPr lang="en-GB" dirty="0" smtClean="0"/>
              <a:t>Workers not knowing/engaging  fathers</a:t>
            </a:r>
          </a:p>
          <a:p>
            <a:pPr>
              <a:buClrTx/>
            </a:pPr>
            <a:r>
              <a:rPr lang="en-GB" dirty="0" smtClean="0"/>
              <a:t>Issues re building trust and listening to children</a:t>
            </a:r>
          </a:p>
          <a:p>
            <a:pPr>
              <a:buClrTx/>
            </a:pPr>
            <a:r>
              <a:rPr lang="en-GB" dirty="0" smtClean="0"/>
              <a:t>Avoiding collusion with parents and carers</a:t>
            </a:r>
          </a:p>
          <a:p>
            <a:pPr>
              <a:buClrTx/>
            </a:pPr>
            <a:r>
              <a:rPr lang="en-GB" dirty="0" smtClean="0"/>
              <a:t>Overcoming the rule of optimism</a:t>
            </a:r>
          </a:p>
          <a:p>
            <a:pPr>
              <a:buClrTx/>
            </a:pPr>
            <a:r>
              <a:rPr lang="en-GB" dirty="0" smtClean="0"/>
              <a:t>Adult services  - clients are parents - harm to children must be assessed</a:t>
            </a:r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8814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Why?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Definition of insanity is doing the same thing over and over again and expecting a different result     </a:t>
            </a:r>
          </a:p>
          <a:p>
            <a:pPr marL="82296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Einstein                                         </a:t>
            </a:r>
          </a:p>
          <a:p>
            <a:endParaRPr lang="en-US" dirty="0"/>
          </a:p>
          <a:p>
            <a:r>
              <a:rPr lang="en-US" dirty="0" smtClean="0"/>
              <a:t>Neglect starts as an illness and it becomes a disease </a:t>
            </a:r>
          </a:p>
          <a:p>
            <a:pPr marL="82296" indent="0">
              <a:buNone/>
            </a:pPr>
            <a:r>
              <a:rPr lang="en-US" dirty="0" smtClean="0"/>
              <a:t>                                            Jim </a:t>
            </a:r>
            <a:r>
              <a:rPr lang="en-US" dirty="0" err="1" smtClean="0"/>
              <a:t>Rohn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517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Agency/Departmental Context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dirty="0"/>
              <a:t>Adequate staffing – </a:t>
            </a:r>
            <a:r>
              <a:rPr lang="en-GB" dirty="0" smtClean="0"/>
              <a:t>trained/mentored </a:t>
            </a:r>
            <a:r>
              <a:rPr lang="en-GB" dirty="0"/>
              <a:t>and </a:t>
            </a:r>
            <a:r>
              <a:rPr lang="en-GB" dirty="0" smtClean="0"/>
              <a:t>supervised -retained</a:t>
            </a:r>
            <a:endParaRPr lang="en-GB" dirty="0"/>
          </a:p>
          <a:p>
            <a:pPr>
              <a:buClrTx/>
            </a:pPr>
            <a:r>
              <a:rPr lang="en-GB" dirty="0"/>
              <a:t>Effective governance at all levels which identifies, tackles &amp;</a:t>
            </a:r>
            <a:r>
              <a:rPr lang="en-GB" dirty="0" smtClean="0"/>
              <a:t> </a:t>
            </a:r>
            <a:r>
              <a:rPr lang="en-GB" dirty="0"/>
              <a:t>resolves challenges</a:t>
            </a:r>
          </a:p>
          <a:p>
            <a:pPr>
              <a:buClrTx/>
            </a:pPr>
            <a:r>
              <a:rPr lang="en-GB" dirty="0"/>
              <a:t>Effective interfaces between statutory children’s  </a:t>
            </a:r>
            <a:r>
              <a:rPr lang="en-GB" dirty="0" smtClean="0"/>
              <a:t>services/Courts</a:t>
            </a:r>
          </a:p>
          <a:p>
            <a:r>
              <a:rPr lang="en-GB" dirty="0" smtClean="0"/>
              <a:t>New legislation </a:t>
            </a:r>
            <a:r>
              <a:rPr lang="mr-IN" dirty="0" smtClean="0"/>
              <a:t>–</a:t>
            </a:r>
            <a:r>
              <a:rPr lang="en-GB" dirty="0" smtClean="0"/>
              <a:t> family courts/specialist trained judges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47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Recommendations </a:t>
            </a:r>
            <a:r>
              <a:rPr lang="en-GB" sz="1800" b="1" dirty="0" smtClean="0"/>
              <a:t>Peyton 2013</a:t>
            </a:r>
            <a:endParaRPr lang="en-GB" sz="18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GB" b="1" dirty="0" smtClean="0"/>
              <a:t>Training &amp; Mentoring </a:t>
            </a:r>
            <a:r>
              <a:rPr lang="mr-IN" b="1" dirty="0" smtClean="0"/>
              <a:t>–</a:t>
            </a:r>
            <a:r>
              <a:rPr lang="en-GB" b="1" dirty="0" smtClean="0"/>
              <a:t> SWs &amp; GALs</a:t>
            </a:r>
          </a:p>
          <a:p>
            <a:pPr>
              <a:buClrTx/>
            </a:pPr>
            <a:r>
              <a:rPr lang="en-GB" dirty="0" smtClean="0"/>
              <a:t>Implications of neglect on children’s emotional &amp; physical development</a:t>
            </a:r>
          </a:p>
          <a:p>
            <a:pPr>
              <a:buClrTx/>
            </a:pPr>
            <a:r>
              <a:rPr lang="en-GB" dirty="0" smtClean="0"/>
              <a:t>Attachment theory &amp; models - CARE</a:t>
            </a:r>
          </a:p>
          <a:p>
            <a:pPr>
              <a:buClrTx/>
            </a:pPr>
            <a:r>
              <a:rPr lang="en-GB" dirty="0" smtClean="0"/>
              <a:t>Parental functioning assessments -model</a:t>
            </a:r>
          </a:p>
          <a:p>
            <a:pPr>
              <a:buClrTx/>
            </a:pPr>
            <a:r>
              <a:rPr lang="en-GB" dirty="0" smtClean="0"/>
              <a:t>Rapport, Trust &amp; Social Work Role</a:t>
            </a:r>
          </a:p>
          <a:p>
            <a:pPr>
              <a:buClrTx/>
            </a:pPr>
            <a:r>
              <a:rPr lang="en-GB" dirty="0" smtClean="0"/>
              <a:t>Report writing &amp; presenting evidence</a:t>
            </a:r>
          </a:p>
          <a:p>
            <a:pPr>
              <a:buClrTx/>
            </a:pPr>
            <a:r>
              <a:rPr lang="en-GB" dirty="0" smtClean="0"/>
              <a:t>Realistic &amp; child centred permanence </a:t>
            </a:r>
            <a:r>
              <a:rPr lang="en-GB" dirty="0"/>
              <a:t>p</a:t>
            </a:r>
            <a:r>
              <a:rPr lang="en-GB" dirty="0" smtClean="0"/>
              <a:t>lanning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9035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Recommendations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15616" y="1257672"/>
            <a:ext cx="7818072" cy="5051648"/>
          </a:xfrm>
        </p:spPr>
        <p:txBody>
          <a:bodyPr>
            <a:noAutofit/>
          </a:bodyPr>
          <a:lstStyle/>
          <a:p>
            <a:r>
              <a:rPr lang="en-US" sz="3600" dirty="0" smtClean="0"/>
              <a:t>Inter Departmental/Inter Agency Dialogue</a:t>
            </a:r>
          </a:p>
          <a:p>
            <a:r>
              <a:rPr lang="en-US" sz="3600" dirty="0" smtClean="0"/>
              <a:t>Multi Agency Forum </a:t>
            </a:r>
            <a:r>
              <a:rPr lang="mr-IN" sz="3600" dirty="0" smtClean="0"/>
              <a:t>–</a:t>
            </a:r>
            <a:r>
              <a:rPr lang="en-US" sz="3600" dirty="0" smtClean="0"/>
              <a:t> </a:t>
            </a:r>
            <a:r>
              <a:rPr lang="en-US" sz="3600" dirty="0" err="1" smtClean="0"/>
              <a:t>eg</a:t>
            </a:r>
            <a:r>
              <a:rPr lang="en-US" sz="3600" dirty="0" smtClean="0"/>
              <a:t> COAC</a:t>
            </a:r>
          </a:p>
          <a:p>
            <a:r>
              <a:rPr lang="en-US" sz="3600" dirty="0" smtClean="0"/>
              <a:t>Independence / Regulation of GALs</a:t>
            </a:r>
          </a:p>
          <a:p>
            <a:r>
              <a:rPr lang="en-US" sz="3600" dirty="0" smtClean="0"/>
              <a:t>Collate International Research  into Attachment/Contact</a:t>
            </a:r>
          </a:p>
          <a:p>
            <a:r>
              <a:rPr lang="en-US" sz="3600" dirty="0" smtClean="0"/>
              <a:t>Research outcomes of unsuccessful CO applications</a:t>
            </a:r>
            <a:r>
              <a:rPr lang="en-US" sz="3600" dirty="0"/>
              <a:t> </a:t>
            </a:r>
            <a:r>
              <a:rPr lang="mr-IN" sz="3600" dirty="0" smtClean="0"/>
              <a:t>–</a:t>
            </a:r>
            <a:r>
              <a:rPr lang="en-GB" sz="3600" dirty="0" smtClean="0"/>
              <a:t> </a:t>
            </a:r>
            <a:r>
              <a:rPr lang="en-US" sz="3600" dirty="0" smtClean="0"/>
              <a:t>what happened next? </a:t>
            </a:r>
          </a:p>
          <a:p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248938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b="1" dirty="0" smtClean="0"/>
              <a:t>Aspire to Mastery</a:t>
            </a:r>
            <a:endParaRPr lang="en-GB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lvl="1">
              <a:buNone/>
            </a:pPr>
            <a:endParaRPr lang="en-GB" sz="12800" dirty="0"/>
          </a:p>
          <a:p>
            <a:pPr lvl="1" algn="ctr">
              <a:buNone/>
            </a:pPr>
            <a:r>
              <a:rPr lang="en-GB" sz="12800" dirty="0" smtClean="0"/>
              <a:t>You must be able to correct yourself</a:t>
            </a:r>
          </a:p>
          <a:p>
            <a:pPr lvl="1" algn="ctr">
              <a:buNone/>
            </a:pPr>
            <a:r>
              <a:rPr lang="en-GB" sz="12800" dirty="0" smtClean="0"/>
              <a:t>without invalidating or condemning</a:t>
            </a:r>
          </a:p>
          <a:p>
            <a:pPr lvl="1" algn="ctr">
              <a:buNone/>
            </a:pPr>
            <a:endParaRPr lang="en-GB" sz="12800" dirty="0" smtClean="0"/>
          </a:p>
          <a:p>
            <a:pPr lvl="1" algn="ctr">
              <a:buNone/>
            </a:pPr>
            <a:r>
              <a:rPr lang="en-GB" sz="12800" dirty="0" smtClean="0"/>
              <a:t>Accept results and improve on them. </a:t>
            </a:r>
          </a:p>
          <a:p>
            <a:pPr algn="ctr">
              <a:buNone/>
            </a:pPr>
            <a:endParaRPr lang="en-GB" sz="12800" dirty="0"/>
          </a:p>
          <a:p>
            <a:pPr algn="ctr">
              <a:buNone/>
            </a:pPr>
            <a:r>
              <a:rPr lang="en-GB" sz="12800" dirty="0" smtClean="0"/>
              <a:t>   Correct, don’t protect.  </a:t>
            </a:r>
          </a:p>
          <a:p>
            <a:pPr algn="ctr">
              <a:buNone/>
            </a:pPr>
            <a:endParaRPr lang="en-GB" sz="12800" dirty="0" smtClean="0"/>
          </a:p>
          <a:p>
            <a:pPr algn="ctr">
              <a:buNone/>
            </a:pPr>
            <a:r>
              <a:rPr lang="en-GB" sz="12800" dirty="0"/>
              <a:t> </a:t>
            </a:r>
            <a:r>
              <a:rPr lang="en-GB" sz="12800" dirty="0" smtClean="0"/>
              <a:t>  Correction is essential to power and   mastery.</a:t>
            </a:r>
          </a:p>
          <a:p>
            <a:pPr>
              <a:buNone/>
            </a:pPr>
            <a:endParaRPr lang="en-GB" sz="5100" dirty="0" smtClean="0"/>
          </a:p>
          <a:p>
            <a:pPr>
              <a:buNone/>
            </a:pPr>
            <a:endParaRPr lang="en-GB" dirty="0" smtClean="0"/>
          </a:p>
          <a:p>
            <a:pPr algn="r">
              <a:buNone/>
            </a:pPr>
            <a:r>
              <a:rPr lang="en-GB" sz="3800" dirty="0" smtClean="0"/>
              <a:t>Stewart Emery</a:t>
            </a:r>
            <a:endParaRPr lang="en-GB" sz="3800" dirty="0"/>
          </a:p>
        </p:txBody>
      </p:sp>
    </p:spTree>
    <p:extLst>
      <p:ext uri="{BB962C8B-B14F-4D97-AF65-F5344CB8AC3E}">
        <p14:creationId xmlns:p14="http://schemas.microsoft.com/office/powerpoint/2010/main" val="2097343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Challenge for all professionals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Make a decision today to change your practice and do things differently</a:t>
            </a:r>
          </a:p>
          <a:p>
            <a:endParaRPr lang="en-US" dirty="0"/>
          </a:p>
          <a:p>
            <a:r>
              <a:rPr lang="en-US" dirty="0" smtClean="0"/>
              <a:t>Step up for neglected children in Ireland</a:t>
            </a:r>
          </a:p>
          <a:p>
            <a:endParaRPr lang="en-US" dirty="0"/>
          </a:p>
          <a:p>
            <a:r>
              <a:rPr lang="en-US" dirty="0" smtClean="0"/>
              <a:t>Come from your heart as well as your head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44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Support </a:t>
            </a:r>
            <a:r>
              <a:rPr lang="en-US" smtClean="0"/>
              <a:t>&amp; Training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dirty="0"/>
          </a:p>
          <a:p>
            <a:pPr marL="82296" indent="0"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For more information on tackling child neglect and to obtain copies of my Audio </a:t>
            </a:r>
            <a:r>
              <a:rPr lang="en-US" sz="4000" dirty="0">
                <a:solidFill>
                  <a:srgbClr val="FF0000"/>
                </a:solidFill>
              </a:rPr>
              <a:t>B</a:t>
            </a:r>
            <a:r>
              <a:rPr lang="en-US" sz="4000" dirty="0" smtClean="0">
                <a:solidFill>
                  <a:srgbClr val="FF0000"/>
                </a:solidFill>
              </a:rPr>
              <a:t>ook or eBook go now to</a:t>
            </a:r>
          </a:p>
          <a:p>
            <a:pPr marL="82296" indent="0">
              <a:buNone/>
            </a:pPr>
            <a:r>
              <a:rPr lang="en-US" sz="4000" dirty="0" smtClean="0">
                <a:solidFill>
                  <a:srgbClr val="0070C0"/>
                </a:solidFill>
                <a:hlinkClick r:id="rId2"/>
              </a:rPr>
              <a:t>www.lynnepeyton.com</a:t>
            </a:r>
            <a:endParaRPr lang="en-US" sz="4000" dirty="0" smtClean="0">
              <a:solidFill>
                <a:srgbClr val="0070C0"/>
              </a:solidFill>
            </a:endParaRPr>
          </a:p>
          <a:p>
            <a:pPr marL="82296" indent="0">
              <a:buNone/>
            </a:pPr>
            <a:endParaRPr lang="en-US" sz="4000" dirty="0"/>
          </a:p>
          <a:p>
            <a:pPr marL="82296" indent="0"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For support </a:t>
            </a:r>
            <a:r>
              <a:rPr lang="en-US" sz="4000" dirty="0">
                <a:solidFill>
                  <a:srgbClr val="FF0000"/>
                </a:solidFill>
              </a:rPr>
              <a:t>with individual cases or audits of practice </a:t>
            </a:r>
            <a:endParaRPr lang="en-US" sz="4000" dirty="0" smtClean="0">
              <a:solidFill>
                <a:srgbClr val="FF0000"/>
              </a:solidFill>
            </a:endParaRPr>
          </a:p>
          <a:p>
            <a:pPr marL="82296" indent="0">
              <a:buNone/>
            </a:pPr>
            <a:r>
              <a:rPr lang="en-US" sz="4000" dirty="0" smtClean="0">
                <a:solidFill>
                  <a:srgbClr val="FF0000"/>
                </a:solidFill>
              </a:rPr>
              <a:t>Email: </a:t>
            </a:r>
            <a:r>
              <a:rPr lang="en-US" sz="4000" dirty="0" err="1" smtClean="0">
                <a:solidFill>
                  <a:srgbClr val="FF0000"/>
                </a:solidFill>
              </a:rPr>
              <a:t>lynne@lynnepeyton.com</a:t>
            </a:r>
            <a:endParaRPr lang="en-US" sz="4000" dirty="0" smtClean="0">
              <a:solidFill>
                <a:srgbClr val="FF00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63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GB" sz="6600" dirty="0" smtClean="0"/>
          </a:p>
          <a:p>
            <a:pPr algn="ctr">
              <a:buNone/>
            </a:pPr>
            <a:r>
              <a:rPr lang="en-GB" sz="6600" dirty="0" smtClean="0"/>
              <a:t>What is neglect?</a:t>
            </a:r>
            <a:endParaRPr lang="en-GB" sz="6600" dirty="0"/>
          </a:p>
        </p:txBody>
      </p:sp>
    </p:spTree>
    <p:extLst>
      <p:ext uri="{BB962C8B-B14F-4D97-AF65-F5344CB8AC3E}">
        <p14:creationId xmlns:p14="http://schemas.microsoft.com/office/powerpoint/2010/main" val="78294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Children First (1999 &amp; 2011) 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GB" sz="3600" dirty="0" smtClean="0">
                <a:solidFill>
                  <a:schemeClr val="accent5">
                    <a:lumMod val="50000"/>
                  </a:schemeClr>
                </a:solidFill>
              </a:rPr>
              <a:t>Neglect is:-</a:t>
            </a:r>
          </a:p>
          <a:p>
            <a:pPr>
              <a:buNone/>
            </a:pPr>
            <a:endParaRPr lang="en-GB" dirty="0" smtClean="0"/>
          </a:p>
          <a:p>
            <a:pPr algn="ctr">
              <a:buNone/>
            </a:pPr>
            <a:r>
              <a:rPr lang="en-GB" sz="3600" i="1" dirty="0" smtClean="0">
                <a:solidFill>
                  <a:srgbClr val="FF0000"/>
                </a:solidFill>
              </a:rPr>
              <a:t> an omission</a:t>
            </a:r>
            <a:r>
              <a:rPr lang="en-GB" sz="3600" i="1" dirty="0">
                <a:solidFill>
                  <a:srgbClr val="FF0000"/>
                </a:solidFill>
              </a:rPr>
              <a:t> </a:t>
            </a:r>
            <a:r>
              <a:rPr lang="en-GB" sz="3600" i="1" dirty="0" smtClean="0">
                <a:solidFill>
                  <a:srgbClr val="FF0000"/>
                </a:solidFill>
              </a:rPr>
              <a:t>of care which results in a child </a:t>
            </a:r>
          </a:p>
          <a:p>
            <a:pPr algn="ctr">
              <a:buNone/>
            </a:pPr>
            <a:r>
              <a:rPr lang="en-GB" sz="3600" b="1" i="1" dirty="0" smtClean="0">
                <a:solidFill>
                  <a:srgbClr val="0070C0"/>
                </a:solidFill>
              </a:rPr>
              <a:t>suffering</a:t>
            </a:r>
            <a:r>
              <a:rPr lang="en-GB" sz="3600" i="1" dirty="0" smtClean="0">
                <a:solidFill>
                  <a:srgbClr val="0070C0"/>
                </a:solidFill>
              </a:rPr>
              <a:t> </a:t>
            </a:r>
          </a:p>
          <a:p>
            <a:pPr algn="ctr">
              <a:buNone/>
            </a:pPr>
            <a:r>
              <a:rPr lang="en-GB" sz="3600" b="1" i="1" dirty="0">
                <a:solidFill>
                  <a:srgbClr val="FF0000"/>
                </a:solidFill>
              </a:rPr>
              <a:t> </a:t>
            </a:r>
            <a:r>
              <a:rPr lang="en-GB" sz="3600" b="1" i="1" dirty="0" smtClean="0">
                <a:solidFill>
                  <a:srgbClr val="FF0000"/>
                </a:solidFill>
              </a:rPr>
              <a:t> significant </a:t>
            </a:r>
            <a:r>
              <a:rPr lang="en-GB" sz="3600" i="1" dirty="0" smtClean="0">
                <a:solidFill>
                  <a:srgbClr val="FF0000"/>
                </a:solidFill>
              </a:rPr>
              <a:t>harm </a:t>
            </a:r>
          </a:p>
          <a:p>
            <a:pPr algn="ctr">
              <a:buNone/>
            </a:pPr>
            <a:r>
              <a:rPr lang="en-GB" sz="3600" i="1" dirty="0" smtClean="0">
                <a:solidFill>
                  <a:srgbClr val="FF0000"/>
                </a:solidFill>
              </a:rPr>
              <a:t>or </a:t>
            </a:r>
          </a:p>
          <a:p>
            <a:pPr algn="ctr">
              <a:buNone/>
            </a:pPr>
            <a:r>
              <a:rPr lang="en-GB" sz="3600" i="1" dirty="0" smtClean="0">
                <a:solidFill>
                  <a:srgbClr val="FF0000"/>
                </a:solidFill>
              </a:rPr>
              <a:t>impairment of development</a:t>
            </a:r>
            <a:endParaRPr lang="en-GB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296" indent="0" algn="ctr">
              <a:buNone/>
            </a:pPr>
            <a:r>
              <a:rPr lang="en-GB" sz="4800" dirty="0" smtClean="0"/>
              <a:t>Why</a:t>
            </a:r>
          </a:p>
          <a:p>
            <a:pPr marL="82296" indent="0" algn="ctr">
              <a:buNone/>
            </a:pPr>
            <a:r>
              <a:rPr lang="en-GB" sz="4800" dirty="0" smtClean="0"/>
              <a:t> do we need to focus </a:t>
            </a:r>
          </a:p>
          <a:p>
            <a:pPr marL="82296" indent="0" algn="ctr">
              <a:buNone/>
            </a:pPr>
            <a:r>
              <a:rPr lang="en-GB" sz="4800" dirty="0" smtClean="0"/>
              <a:t>on </a:t>
            </a:r>
          </a:p>
          <a:p>
            <a:pPr marL="82296" indent="0" algn="ctr">
              <a:buNone/>
            </a:pPr>
            <a:r>
              <a:rPr lang="en-GB" sz="4800" dirty="0" smtClean="0"/>
              <a:t>Childhood Neglect 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19860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GB" dirty="0" smtClean="0"/>
              <a:t>Neglect </a:t>
            </a:r>
            <a:r>
              <a:rPr lang="en-GB" dirty="0" err="1" smtClean="0"/>
              <a:t>Prevalance</a:t>
            </a:r>
            <a:r>
              <a:rPr lang="en-GB" dirty="0" smtClean="0"/>
              <a:t> and Consequences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GB" sz="2800" i="1" dirty="0" smtClean="0">
              <a:solidFill>
                <a:srgbClr val="FF0000"/>
              </a:solidFill>
            </a:endParaRPr>
          </a:p>
          <a:p>
            <a:pPr marL="571500" indent="-571500">
              <a:spcBef>
                <a:spcPct val="20000"/>
              </a:spcBef>
              <a:buClrTx/>
              <a:buSzTx/>
              <a:defRPr/>
            </a:pPr>
            <a:r>
              <a:rPr lang="en-GB" sz="40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Most commonly reported form of maltreatment </a:t>
            </a:r>
            <a:endParaRPr lang="en-GB" sz="4000" dirty="0">
              <a:solidFill>
                <a:srgbClr val="FF0000"/>
              </a:solidFill>
            </a:endParaRPr>
          </a:p>
          <a:p>
            <a:pPr marL="571500" indent="-571500">
              <a:spcBef>
                <a:spcPct val="20000"/>
              </a:spcBef>
              <a:buClrTx/>
              <a:buSzTx/>
              <a:defRPr/>
            </a:pPr>
            <a:r>
              <a:rPr lang="en-GB" sz="4000" kern="1200" dirty="0" smtClean="0">
                <a:solidFill>
                  <a:srgbClr val="FF0000"/>
                </a:solidFill>
                <a:effectLst/>
                <a:latin typeface="+mn-lt"/>
                <a:ea typeface="+mn-ea"/>
                <a:cs typeface="+mn-cs"/>
              </a:rPr>
              <a:t>Happens in families of all sizes compositions &amp; cultures</a:t>
            </a:r>
          </a:p>
          <a:p>
            <a:pPr marL="571500" indent="-571500">
              <a:spcBef>
                <a:spcPct val="20000"/>
              </a:spcBef>
              <a:buClrTx/>
              <a:buSzTx/>
              <a:defRPr/>
            </a:pPr>
            <a:r>
              <a:rPr lang="en-GB" sz="4000" dirty="0" smtClean="0">
                <a:solidFill>
                  <a:srgbClr val="FF0000"/>
                </a:solidFill>
              </a:rPr>
              <a:t>Consequences are devastating </a:t>
            </a:r>
            <a:r>
              <a:rPr lang="mr-IN" sz="4000" dirty="0" smtClean="0">
                <a:solidFill>
                  <a:srgbClr val="FF0000"/>
                </a:solidFill>
              </a:rPr>
              <a:t>–</a:t>
            </a:r>
            <a:r>
              <a:rPr lang="en-GB" sz="4000" dirty="0" smtClean="0">
                <a:solidFill>
                  <a:srgbClr val="FF0000"/>
                </a:solidFill>
              </a:rPr>
              <a:t> for children, communities and nation</a:t>
            </a:r>
            <a:endParaRPr lang="en-GB" sz="4000" kern="1200" dirty="0" smtClean="0">
              <a:solidFill>
                <a:srgbClr val="FF0000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sz="3600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816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637"/>
            <a:ext cx="7456872" cy="1498177"/>
          </a:xfrm>
        </p:spPr>
        <p:txBody>
          <a:bodyPr>
            <a:normAutofit/>
          </a:bodyPr>
          <a:lstStyle/>
          <a:p>
            <a:r>
              <a:rPr lang="en-GB" dirty="0" smtClean="0"/>
              <a:t>Contributing Factors </a:t>
            </a:r>
            <a:r>
              <a:rPr lang="mr-IN" dirty="0" smtClean="0"/>
              <a:t>–</a:t>
            </a:r>
            <a:r>
              <a:rPr lang="en-GB" dirty="0" smtClean="0"/>
              <a:t> Irish cases  -  Peyton 2013</a:t>
            </a:r>
            <a:endParaRPr lang="en-GB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19999545"/>
              </p:ext>
            </p:extLst>
          </p:nvPr>
        </p:nvGraphicFramePr>
        <p:xfrm>
          <a:off x="1691680" y="2348880"/>
          <a:ext cx="6287412" cy="1656183"/>
        </p:xfrm>
        <a:graphic>
          <a:graphicData uri="http://schemas.openxmlformats.org/drawingml/2006/table">
            <a:tbl>
              <a:tblPr/>
              <a:tblGrid>
                <a:gridCol w="1512167"/>
                <a:gridCol w="1152128"/>
                <a:gridCol w="1080120"/>
                <a:gridCol w="1368152"/>
                <a:gridCol w="1174845"/>
              </a:tblGrid>
              <a:tr h="110412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2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latin typeface="Calibri"/>
                          <a:ea typeface="Calibri"/>
                          <a:cs typeface="Arial"/>
                        </a:rPr>
                        <a:t>Alcohol Misuse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latin typeface="Calibri"/>
                          <a:ea typeface="Calibri"/>
                          <a:cs typeface="Arial"/>
                        </a:rPr>
                        <a:t>Drug Misuse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latin typeface="Calibri"/>
                          <a:ea typeface="Calibri"/>
                          <a:cs typeface="Arial"/>
                        </a:rPr>
                        <a:t>Domestic Violence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latin typeface="Calibri"/>
                          <a:ea typeface="Calibri"/>
                          <a:cs typeface="Arial"/>
                        </a:rPr>
                        <a:t>Total Families</a:t>
                      </a:r>
                      <a:endParaRPr lang="en-GB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5520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000" b="1" dirty="0">
                          <a:latin typeface="Calibri"/>
                          <a:ea typeface="Calibri"/>
                          <a:cs typeface="Arial"/>
                        </a:rPr>
                        <a:t>Total</a:t>
                      </a:r>
                      <a:endParaRPr lang="en-GB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latin typeface="Calibri"/>
                          <a:ea typeface="Calibri"/>
                          <a:cs typeface="Arial"/>
                        </a:rPr>
                        <a:t>56 </a:t>
                      </a:r>
                      <a:endParaRPr lang="en-GB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latin typeface="Calibri"/>
                          <a:ea typeface="Calibri"/>
                          <a:cs typeface="Arial"/>
                        </a:rPr>
                        <a:t>26</a:t>
                      </a:r>
                      <a:endParaRPr lang="en-GB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latin typeface="Calibri"/>
                          <a:ea typeface="Calibri"/>
                          <a:cs typeface="Arial"/>
                        </a:rPr>
                        <a:t>43</a:t>
                      </a:r>
                      <a:endParaRPr lang="en-GB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2400" b="1" dirty="0">
                          <a:latin typeface="Calibri"/>
                          <a:ea typeface="Calibri"/>
                          <a:cs typeface="Arial"/>
                        </a:rPr>
                        <a:t>96</a:t>
                      </a:r>
                      <a:endParaRPr lang="en-GB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0" y="-2233"/>
            <a:ext cx="1847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31679" y="4653136"/>
            <a:ext cx="460741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smtClean="0"/>
              <a:t>The Toxic </a:t>
            </a:r>
            <a:r>
              <a:rPr lang="en-US" sz="4800" dirty="0" smtClean="0"/>
              <a:t>Triangle</a:t>
            </a:r>
            <a:endParaRPr lang="en-US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63688" y="620688"/>
            <a:ext cx="7077472" cy="1143000"/>
          </a:xfrm>
        </p:spPr>
        <p:txBody>
          <a:bodyPr/>
          <a:lstStyle/>
          <a:p>
            <a:pPr algn="ctr"/>
            <a:r>
              <a:rPr lang="en-GB" dirty="0"/>
              <a:t>Impact on Children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en-GB" b="1" dirty="0" smtClean="0"/>
          </a:p>
          <a:p>
            <a:pPr>
              <a:buNone/>
            </a:pPr>
            <a:r>
              <a:rPr lang="en-GB" b="1" dirty="0" smtClean="0"/>
              <a:t>Current Effects</a:t>
            </a:r>
          </a:p>
          <a:p>
            <a:pPr>
              <a:buClrTx/>
            </a:pPr>
            <a:r>
              <a:rPr lang="en-GB" dirty="0" smtClean="0"/>
              <a:t>Miserable / unhappy day to day life</a:t>
            </a:r>
          </a:p>
          <a:p>
            <a:pPr>
              <a:buClrTx/>
            </a:pPr>
            <a:r>
              <a:rPr lang="en-GB" dirty="0" smtClean="0"/>
              <a:t>Poor physical, emotional </a:t>
            </a:r>
            <a:r>
              <a:rPr lang="en-GB" dirty="0"/>
              <a:t>&amp;</a:t>
            </a:r>
            <a:r>
              <a:rPr lang="en-GB" dirty="0" smtClean="0"/>
              <a:t> mental health/delayed development</a:t>
            </a:r>
            <a:endParaRPr lang="en-GB" dirty="0"/>
          </a:p>
          <a:p>
            <a:pPr>
              <a:buClrTx/>
            </a:pPr>
            <a:r>
              <a:rPr lang="en-GB" dirty="0"/>
              <a:t>Disrupted education/problems in school</a:t>
            </a:r>
          </a:p>
          <a:p>
            <a:pPr>
              <a:buClrTx/>
            </a:pPr>
            <a:r>
              <a:rPr lang="en-GB" dirty="0"/>
              <a:t>Damaged self esteem/self perception/self </a:t>
            </a:r>
            <a:r>
              <a:rPr lang="en-GB" dirty="0" smtClean="0"/>
              <a:t>worth</a:t>
            </a:r>
          </a:p>
          <a:p>
            <a:pPr>
              <a:buClrTx/>
            </a:pPr>
            <a:r>
              <a:rPr lang="en-GB" dirty="0" smtClean="0"/>
              <a:t>Accident prone /vulnerable to abuse</a:t>
            </a:r>
          </a:p>
          <a:p>
            <a:pPr>
              <a:buClrTx/>
            </a:pPr>
            <a:endParaRPr lang="en-GB" dirty="0"/>
          </a:p>
          <a:p>
            <a:pPr>
              <a:buClrTx/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431155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2609</TotalTime>
  <Words>1079</Words>
  <Application>Microsoft Macintosh PowerPoint</Application>
  <PresentationFormat>On-screen Show (4:3)</PresentationFormat>
  <Paragraphs>250</Paragraphs>
  <Slides>35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Calibri</vt:lpstr>
      <vt:lpstr>Gill Sans MT</vt:lpstr>
      <vt:lpstr>Mangal</vt:lpstr>
      <vt:lpstr>Times New Roman</vt:lpstr>
      <vt:lpstr>Verdana</vt:lpstr>
      <vt:lpstr>Wingdings</vt:lpstr>
      <vt:lpstr>Wingdings 2</vt:lpstr>
      <vt:lpstr>Arial</vt:lpstr>
      <vt:lpstr>Solstice</vt:lpstr>
      <vt:lpstr>             Tackling Child Neglect  What Works? &amp; What Does Not? </vt:lpstr>
      <vt:lpstr>Outcomes</vt:lpstr>
      <vt:lpstr>Why?</vt:lpstr>
      <vt:lpstr>PowerPoint Presentation</vt:lpstr>
      <vt:lpstr>Children First (1999 &amp; 2011) </vt:lpstr>
      <vt:lpstr>PowerPoint Presentation</vt:lpstr>
      <vt:lpstr>Neglect Prevalance and Consequences</vt:lpstr>
      <vt:lpstr>Contributing Factors – Irish cases  -  Peyton 2013</vt:lpstr>
      <vt:lpstr>Impact on Children</vt:lpstr>
      <vt:lpstr>Impact on Children</vt:lpstr>
      <vt:lpstr>PowerPoint Presentation</vt:lpstr>
      <vt:lpstr>What does not work ?</vt:lpstr>
      <vt:lpstr>What does not work?</vt:lpstr>
      <vt:lpstr>What else does not work?</vt:lpstr>
      <vt:lpstr>Case Example  1978</vt:lpstr>
      <vt:lpstr> Case Example  2016</vt:lpstr>
      <vt:lpstr>Governance issues</vt:lpstr>
      <vt:lpstr>What works?</vt:lpstr>
      <vt:lpstr>What works?</vt:lpstr>
      <vt:lpstr>What else works ?</vt:lpstr>
      <vt:lpstr>Genogram Template</vt:lpstr>
      <vt:lpstr>What else works ?</vt:lpstr>
      <vt:lpstr>Case Study 1</vt:lpstr>
      <vt:lpstr>FWC - Realistic Plan</vt:lpstr>
      <vt:lpstr>Case study 2 </vt:lpstr>
      <vt:lpstr>Case conference</vt:lpstr>
      <vt:lpstr> Case Example 2- Outcomes</vt:lpstr>
      <vt:lpstr>Neglect in Foster Care</vt:lpstr>
      <vt:lpstr>Common Challenges identified in Serious Case Reviews -UK </vt:lpstr>
      <vt:lpstr>Agency/Departmental Context</vt:lpstr>
      <vt:lpstr>Recommendations Peyton 2013</vt:lpstr>
      <vt:lpstr>Recommendations</vt:lpstr>
      <vt:lpstr>Aspire to Mastery</vt:lpstr>
      <vt:lpstr>Challenge for all professionals</vt:lpstr>
      <vt:lpstr>Support &amp; Training</vt:lpstr>
    </vt:vector>
  </TitlesOfParts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Tackling Chronic neglect The Challenges and Opportunities</dc:title>
  <dc:creator>User</dc:creator>
  <cp:lastModifiedBy>Lynne Peyton</cp:lastModifiedBy>
  <cp:revision>141</cp:revision>
  <cp:lastPrinted>2012-04-10T22:03:12Z</cp:lastPrinted>
  <dcterms:created xsi:type="dcterms:W3CDTF">2012-04-10T07:36:25Z</dcterms:created>
  <dcterms:modified xsi:type="dcterms:W3CDTF">2017-01-18T15:11:14Z</dcterms:modified>
</cp:coreProperties>
</file>