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F78759A5-FF5C-4DF7-9BF0-F85319740E33}">
          <p14:sldIdLst>
            <p14:sldId id="256"/>
          </p14:sldIdLst>
        </p14:section>
        <p14:section name="Untitled Section" id="{7636B686-3729-439A-806A-58F6B6A14969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-16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255604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400554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90561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2517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72486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79726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091048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317598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37889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39966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13356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36C0-AF42-4D43-8B84-9ED7D88AB157}" type="datetimeFigureOut">
              <a:rPr lang="en-GB" smtClean="0"/>
              <a:pPr/>
              <a:t>15/01/2017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AF2D6-E347-4F11-9E5E-EF02E3F9DF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39728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en-IE" dirty="0" smtClean="0"/>
          </a:p>
          <a:p>
            <a:r>
              <a:rPr lang="en-IE" sz="3200" b="1" i="1" dirty="0" smtClean="0">
                <a:solidFill>
                  <a:srgbClr val="002060"/>
                </a:solidFill>
              </a:rPr>
              <a:t>Overview of the Childcare Act 1991, what are the challenges faced in practice. </a:t>
            </a:r>
          </a:p>
          <a:p>
            <a:r>
              <a:rPr lang="en-IE" dirty="0" smtClean="0">
                <a:solidFill>
                  <a:srgbClr val="002060"/>
                </a:solidFill>
              </a:rPr>
              <a:t>Michelle O’Connell – State Solicitor North Tipperary </a:t>
            </a:r>
            <a:endParaRPr lang="en-IE" dirty="0">
              <a:solidFill>
                <a:srgbClr val="002060"/>
              </a:solidFill>
            </a:endParaRPr>
          </a:p>
        </p:txBody>
      </p:sp>
      <p:pic>
        <p:nvPicPr>
          <p:cNvPr id="4" name="Picture 3" descr="Michelle O'Connell Solicitors Logo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2" y="1530395"/>
            <a:ext cx="7191375" cy="1638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13224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 smtClean="0">
                <a:solidFill>
                  <a:srgbClr val="002060"/>
                </a:solidFill>
              </a:rPr>
              <a:t>High Court Applications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30653" y="6488668"/>
            <a:ext cx="356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Ref: Childcare Law Reporting Project</a:t>
            </a:r>
            <a:endParaRPr lang="en-IE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5190" y="1407691"/>
            <a:ext cx="9870596" cy="4504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4785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 smtClean="0">
                <a:solidFill>
                  <a:srgbClr val="002060"/>
                </a:solidFill>
              </a:rPr>
              <a:t>Recent Trends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 smtClean="0"/>
          </a:p>
          <a:p>
            <a:r>
              <a:rPr lang="en-IE" dirty="0" smtClean="0">
                <a:solidFill>
                  <a:srgbClr val="002060"/>
                </a:solidFill>
              </a:rPr>
              <a:t>Section </a:t>
            </a:r>
            <a:r>
              <a:rPr lang="en-IE" dirty="0" smtClean="0">
                <a:solidFill>
                  <a:srgbClr val="002060"/>
                </a:solidFill>
              </a:rPr>
              <a:t>47 - </a:t>
            </a:r>
            <a:r>
              <a:rPr lang="en-IE" dirty="0" smtClean="0">
                <a:solidFill>
                  <a:srgbClr val="002060"/>
                </a:solidFill>
              </a:rPr>
              <a:t>Where are we now? 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Foster Carers as Applicants in Proceedings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Proportionality – What must we consider </a:t>
            </a:r>
            <a:r>
              <a:rPr lang="en-IE" dirty="0" smtClean="0">
                <a:solidFill>
                  <a:srgbClr val="002060"/>
                </a:solidFill>
              </a:rPr>
              <a:t>?</a:t>
            </a:r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4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6155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 smtClean="0">
                <a:solidFill>
                  <a:srgbClr val="002060"/>
                </a:solidFill>
              </a:rPr>
              <a:t>Section 47- Where are we now? 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002060"/>
                </a:solidFill>
              </a:rPr>
              <a:t> Recent Decisions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J.G. &amp; Ors </a:t>
            </a:r>
            <a:r>
              <a:rPr lang="en-IE" dirty="0" smtClean="0">
                <a:solidFill>
                  <a:srgbClr val="002060"/>
                </a:solidFill>
              </a:rPr>
              <a:t>-V- </a:t>
            </a:r>
            <a:r>
              <a:rPr lang="en-IE" dirty="0" smtClean="0">
                <a:solidFill>
                  <a:srgbClr val="002060"/>
                </a:solidFill>
              </a:rPr>
              <a:t>Judge Staunton &amp; </a:t>
            </a:r>
            <a:r>
              <a:rPr lang="en-IE" dirty="0" err="1" smtClean="0">
                <a:solidFill>
                  <a:srgbClr val="002060"/>
                </a:solidFill>
              </a:rPr>
              <a:t>Anor</a:t>
            </a:r>
            <a:endParaRPr lang="en-IE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VQ -</a:t>
            </a:r>
            <a:r>
              <a:rPr lang="en-IE" dirty="0" smtClean="0">
                <a:solidFill>
                  <a:srgbClr val="002060"/>
                </a:solidFill>
              </a:rPr>
              <a:t>v- </a:t>
            </a:r>
            <a:r>
              <a:rPr lang="en-IE" dirty="0" err="1" smtClean="0">
                <a:solidFill>
                  <a:srgbClr val="002060"/>
                </a:solidFill>
              </a:rPr>
              <a:t>Horgan</a:t>
            </a:r>
            <a:r>
              <a:rPr lang="en-IE" dirty="0" smtClean="0">
                <a:solidFill>
                  <a:srgbClr val="002060"/>
                </a:solidFill>
              </a:rPr>
              <a:t> &amp; </a:t>
            </a:r>
            <a:r>
              <a:rPr lang="en-IE" dirty="0" err="1" smtClean="0">
                <a:solidFill>
                  <a:srgbClr val="002060"/>
                </a:solidFill>
              </a:rPr>
              <a:t>Anor</a:t>
            </a:r>
            <a:r>
              <a:rPr lang="en-IE" dirty="0" smtClean="0">
                <a:solidFill>
                  <a:srgbClr val="002060"/>
                </a:solidFill>
              </a:rPr>
              <a:t> [2016] IE631</a:t>
            </a:r>
          </a:p>
          <a:p>
            <a:pPr marL="0" indent="0">
              <a:buNone/>
            </a:pPr>
            <a:endParaRPr lang="en-IE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3299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 smtClean="0">
                <a:solidFill>
                  <a:srgbClr val="002060"/>
                </a:solidFill>
              </a:rPr>
              <a:t>How do we Practice?- A National View 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002060"/>
                </a:solidFill>
              </a:rPr>
              <a:t>DMD Practice Direction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What are its objectives?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What improvements are evident since its introduction?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What guidance can we take from it?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What are the challenges rurally for the Practice Direction?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Should there be a national framework?</a:t>
            </a:r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4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429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 smtClean="0">
                <a:solidFill>
                  <a:srgbClr val="002060"/>
                </a:solidFill>
              </a:rPr>
              <a:t>How do we Practice?- UK Comparison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E" dirty="0" smtClean="0"/>
              <a:t> </a:t>
            </a:r>
          </a:p>
          <a:p>
            <a:r>
              <a:rPr lang="en-IE" dirty="0" smtClean="0">
                <a:solidFill>
                  <a:srgbClr val="002060"/>
                </a:solidFill>
              </a:rPr>
              <a:t>UK System- Public Law Outline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How does it work?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What are the similarities in our system and what makes us different?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What can we learn from our nearest neighbours?</a:t>
            </a:r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4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6630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 smtClean="0">
                <a:solidFill>
                  <a:srgbClr val="002060"/>
                </a:solidFill>
              </a:rPr>
              <a:t>Neglect in Proceedings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002060"/>
                </a:solidFill>
              </a:rPr>
              <a:t>Neglect - </a:t>
            </a:r>
            <a:r>
              <a:rPr lang="en-IE" dirty="0" smtClean="0">
                <a:solidFill>
                  <a:srgbClr val="002060"/>
                </a:solidFill>
              </a:rPr>
              <a:t>How do we as lawyers define it?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Can we define it? 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>
                <a:solidFill>
                  <a:srgbClr val="002060"/>
                </a:solidFill>
              </a:rPr>
              <a:t> </a:t>
            </a:r>
            <a:r>
              <a:rPr lang="en-IE" dirty="0" smtClean="0">
                <a:solidFill>
                  <a:srgbClr val="002060"/>
                </a:solidFill>
              </a:rPr>
              <a:t>How do we approach it in the Court setting?</a:t>
            </a:r>
          </a:p>
          <a:p>
            <a:endParaRPr lang="en-IE" dirty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Irish Case Law </a:t>
            </a:r>
          </a:p>
        </p:txBody>
      </p:sp>
      <p:pic>
        <p:nvPicPr>
          <p:cNvPr id="4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8284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 smtClean="0">
                <a:solidFill>
                  <a:srgbClr val="002060"/>
                </a:solidFill>
              </a:rPr>
              <a:t>Neglect in Proceedings 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IE" dirty="0" smtClean="0"/>
          </a:p>
          <a:p>
            <a:r>
              <a:rPr lang="en-IE" dirty="0" smtClean="0">
                <a:solidFill>
                  <a:srgbClr val="002060"/>
                </a:solidFill>
              </a:rPr>
              <a:t>The </a:t>
            </a:r>
            <a:r>
              <a:rPr lang="en-IE" dirty="0" smtClean="0">
                <a:solidFill>
                  <a:srgbClr val="002060"/>
                </a:solidFill>
              </a:rPr>
              <a:t>UK Approach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British Case Law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PC, a Minor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In Re T,K,KE,H and S [2016] NIFam5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VC, a Minor</a:t>
            </a:r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4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9854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20" y="379193"/>
            <a:ext cx="10515600" cy="1325563"/>
          </a:xfrm>
        </p:spPr>
        <p:txBody>
          <a:bodyPr/>
          <a:lstStyle/>
          <a:p>
            <a:r>
              <a:rPr lang="en-IE" dirty="0" smtClean="0"/>
              <a:t> </a:t>
            </a:r>
            <a:r>
              <a:rPr lang="en-IE" b="1" dirty="0" smtClean="0">
                <a:solidFill>
                  <a:srgbClr val="002060"/>
                </a:solidFill>
              </a:rPr>
              <a:t>Neglect – How do we present it to the Court?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Chronology</a:t>
            </a:r>
            <a:endParaRPr lang="en-IE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Succinct Evidence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Expert Evidence/ Specialist Assessment 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Training </a:t>
            </a:r>
          </a:p>
          <a:p>
            <a:endParaRPr lang="en-IE" dirty="0" smtClean="0"/>
          </a:p>
        </p:txBody>
      </p:sp>
      <p:pic>
        <p:nvPicPr>
          <p:cNvPr id="4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3442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01858" y="1420202"/>
            <a:ext cx="10515600" cy="4038063"/>
          </a:xfrm>
        </p:spPr>
        <p:txBody>
          <a:bodyPr>
            <a:noAutofit/>
          </a:bodyPr>
          <a:lstStyle/>
          <a:p>
            <a:pPr algn="ctr"/>
            <a:r>
              <a:rPr lang="en-IE" sz="7200" dirty="0" smtClean="0">
                <a:solidFill>
                  <a:srgbClr val="002060"/>
                </a:solidFill>
              </a:rPr>
              <a:t>Childcare Proceedings </a:t>
            </a:r>
            <a:r>
              <a:rPr lang="en-IE" sz="7200" dirty="0" smtClean="0">
                <a:solidFill>
                  <a:srgbClr val="002060"/>
                </a:solidFill>
              </a:rPr>
              <a:t>what does the future old?</a:t>
            </a:r>
            <a:endParaRPr lang="en-GB" sz="7200" dirty="0">
              <a:solidFill>
                <a:srgbClr val="002060"/>
              </a:solidFill>
            </a:endParaRPr>
          </a:p>
        </p:txBody>
      </p:sp>
      <p:pic>
        <p:nvPicPr>
          <p:cNvPr id="3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108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3525253"/>
            <a:ext cx="9144000" cy="1151790"/>
          </a:xfrm>
        </p:spPr>
        <p:txBody>
          <a:bodyPr>
            <a:normAutofit fontScale="90000"/>
          </a:bodyPr>
          <a:lstStyle/>
          <a:p>
            <a:r>
              <a:rPr lang="en-IE" dirty="0" smtClean="0">
                <a:solidFill>
                  <a:srgbClr val="002060"/>
                </a:solidFill>
              </a:rPr>
              <a:t/>
            </a:r>
            <a:br>
              <a:rPr lang="en-IE" dirty="0" smtClean="0">
                <a:solidFill>
                  <a:srgbClr val="002060"/>
                </a:solidFill>
              </a:rPr>
            </a:br>
            <a:r>
              <a:rPr lang="en-IE" dirty="0" smtClean="0">
                <a:solidFill>
                  <a:srgbClr val="002060"/>
                </a:solidFill>
              </a:rPr>
              <a:t>QUESTIONS</a:t>
            </a:r>
            <a:r>
              <a:rPr lang="en-IE" dirty="0" smtClean="0">
                <a:solidFill>
                  <a:srgbClr val="002060"/>
                </a:solidFill>
              </a:rPr>
              <a:t>?</a:t>
            </a:r>
            <a:r>
              <a:rPr lang="en-IE" dirty="0" smtClean="0"/>
              <a:t> 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524000" y="4949622"/>
            <a:ext cx="9144000" cy="1655762"/>
          </a:xfrm>
        </p:spPr>
        <p:txBody>
          <a:bodyPr/>
          <a:lstStyle/>
          <a:p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Thank you for your kind attention</a:t>
            </a:r>
            <a:r>
              <a:rPr lang="en-IE" dirty="0" smtClean="0"/>
              <a:t> </a:t>
            </a:r>
            <a:endParaRPr lang="en-GB" dirty="0"/>
          </a:p>
        </p:txBody>
      </p:sp>
      <p:pic>
        <p:nvPicPr>
          <p:cNvPr id="4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8684" y="385010"/>
            <a:ext cx="5680194" cy="20644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7889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IE" dirty="0" smtClean="0"/>
              <a:t/>
            </a:r>
            <a:br>
              <a:rPr lang="en-IE" dirty="0" smtClean="0"/>
            </a:br>
            <a:r>
              <a:rPr lang="en-IE" b="1" dirty="0" smtClean="0">
                <a:solidFill>
                  <a:srgbClr val="002060"/>
                </a:solidFill>
              </a:rPr>
              <a:t>Outline of Topics </a:t>
            </a:r>
            <a:r>
              <a:rPr lang="en-IE" dirty="0" smtClean="0"/>
              <a:t/>
            </a:r>
            <a:br>
              <a:rPr lang="en-IE" dirty="0" smtClean="0"/>
            </a:b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002060"/>
                </a:solidFill>
              </a:rPr>
              <a:t>Childcare Act 1991- Where are we now?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Recent Trends in the Childcare Act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How do we practice? – A National View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Neglect in proceedings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18434" name="AutoShape 2" descr="Displaying Michelle O'Connell Solicitors Log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18436" name="AutoShape 4" descr="Displaying Michelle O'Connell Solicitors Log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</p:spTree>
    <p:extLst>
      <p:ext uri="{BB962C8B-B14F-4D97-AF65-F5344CB8AC3E}">
        <p14:creationId xmlns="" xmlns:p14="http://schemas.microsoft.com/office/powerpoint/2010/main" val="197331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en-IE" b="1" dirty="0" smtClean="0">
                <a:solidFill>
                  <a:srgbClr val="002060"/>
                </a:solidFill>
              </a:rPr>
              <a:t>Childcare Act 1991- Where are we now?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Little Change to the Principal Act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Children’s referendum – Voice of the Child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Child Care Law Reporting Project </a:t>
            </a:r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4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7344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 smtClean="0">
                <a:solidFill>
                  <a:srgbClr val="002060"/>
                </a:solidFill>
              </a:rPr>
              <a:t>The Voice of the Child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What are our Obligations?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How do we hear the Child’s voice in Court?</a:t>
            </a:r>
          </a:p>
          <a:p>
            <a:pPr marL="0" indent="0">
              <a:buNone/>
            </a:pPr>
            <a:endParaRPr lang="en-IE" dirty="0" smtClean="0">
              <a:solidFill>
                <a:srgbClr val="002060"/>
              </a:solidFill>
            </a:endParaRPr>
          </a:p>
          <a:p>
            <a:r>
              <a:rPr lang="en-IE" dirty="0" smtClean="0">
                <a:solidFill>
                  <a:srgbClr val="002060"/>
                </a:solidFill>
              </a:rPr>
              <a:t>Collaborative -v- Adversarial Approach </a:t>
            </a:r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4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1394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002060"/>
                </a:solidFill>
              </a:rPr>
              <a:t>Childcare Law Reporting Project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>
                <a:solidFill>
                  <a:srgbClr val="002060"/>
                </a:solidFill>
              </a:rPr>
              <a:t>Types of Applications</a:t>
            </a:r>
          </a:p>
          <a:p>
            <a:r>
              <a:rPr lang="en-IE" dirty="0" smtClean="0">
                <a:solidFill>
                  <a:srgbClr val="002060"/>
                </a:solidFill>
              </a:rPr>
              <a:t>Reasons for Seeking an Order</a:t>
            </a:r>
          </a:p>
          <a:p>
            <a:r>
              <a:rPr lang="en-IE" dirty="0" smtClean="0">
                <a:solidFill>
                  <a:srgbClr val="002060"/>
                </a:solidFill>
              </a:rPr>
              <a:t>Age of Children</a:t>
            </a:r>
          </a:p>
          <a:p>
            <a:r>
              <a:rPr lang="en-IE" dirty="0" smtClean="0">
                <a:solidFill>
                  <a:srgbClr val="002060"/>
                </a:solidFill>
              </a:rPr>
              <a:t>Reasons for Seeking a Court Order- District Court </a:t>
            </a:r>
          </a:p>
          <a:p>
            <a:r>
              <a:rPr lang="en-IE" dirty="0" smtClean="0">
                <a:solidFill>
                  <a:srgbClr val="002060"/>
                </a:solidFill>
              </a:rPr>
              <a:t>High Court Applications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Number &amp; Type of Applications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Issues</a:t>
            </a:r>
          </a:p>
          <a:p>
            <a:pPr>
              <a:buFontTx/>
              <a:buChar char="-"/>
            </a:pPr>
            <a:r>
              <a:rPr lang="en-IE" dirty="0" smtClean="0">
                <a:solidFill>
                  <a:srgbClr val="002060"/>
                </a:solidFill>
              </a:rPr>
              <a:t>Outcome</a:t>
            </a:r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4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2106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 smtClean="0">
                <a:solidFill>
                  <a:srgbClr val="002060"/>
                </a:solidFill>
              </a:rPr>
              <a:t>Types of Application </a:t>
            </a:r>
            <a:endParaRPr lang="en-GB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9912" y="1359568"/>
            <a:ext cx="4438122" cy="530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630653" y="6488668"/>
            <a:ext cx="356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Ref: Childcare Law Reporting Project</a:t>
            </a:r>
            <a:endParaRPr lang="en-IE" dirty="0"/>
          </a:p>
        </p:txBody>
      </p:sp>
      <p:pic>
        <p:nvPicPr>
          <p:cNvPr id="6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6770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8709"/>
            <a:ext cx="10515600" cy="1325563"/>
          </a:xfrm>
        </p:spPr>
        <p:txBody>
          <a:bodyPr/>
          <a:lstStyle/>
          <a:p>
            <a:pPr algn="ctr"/>
            <a:r>
              <a:rPr lang="en-IE" b="1" dirty="0" smtClean="0">
                <a:solidFill>
                  <a:srgbClr val="002060"/>
                </a:solidFill>
              </a:rPr>
              <a:t>Reasons for Seeking an Order 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30653" y="6488668"/>
            <a:ext cx="356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Ref: Childcare Law Reporting Project</a:t>
            </a:r>
            <a:endParaRPr lang="en-I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6158" y="1189911"/>
            <a:ext cx="7502507" cy="500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620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 smtClean="0">
                <a:solidFill>
                  <a:srgbClr val="002060"/>
                </a:solidFill>
              </a:rPr>
              <a:t>Age of Children </a:t>
            </a:r>
            <a:endParaRPr lang="en-GB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663" y="1660452"/>
            <a:ext cx="11032984" cy="4150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630653" y="6488668"/>
            <a:ext cx="356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Ref: Childcare Law Reporting Project</a:t>
            </a:r>
            <a:endParaRPr lang="en-IE" dirty="0"/>
          </a:p>
        </p:txBody>
      </p:sp>
      <p:pic>
        <p:nvPicPr>
          <p:cNvPr id="6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872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 dirty="0" smtClean="0">
                <a:solidFill>
                  <a:srgbClr val="002060"/>
                </a:solidFill>
              </a:rPr>
              <a:t>Reasons for seeking an Order- District Court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30653" y="6488668"/>
            <a:ext cx="356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Ref: Childcare Law Reporting Project</a:t>
            </a:r>
            <a:endParaRPr lang="en-IE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5052" y="1612316"/>
            <a:ext cx="8703174" cy="437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 descr="C:\Users\Jamie\AppData\Local\Temp\Michelle O'Connell Solicitors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73176"/>
            <a:ext cx="2434557" cy="88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4460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</TotalTime>
  <Words>418</Words>
  <Application>Microsoft Office PowerPoint</Application>
  <PresentationFormat>Custom</PresentationFormat>
  <Paragraphs>101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 Outline of Topics  </vt:lpstr>
      <vt:lpstr>Childcare Act 1991- Where are we now?</vt:lpstr>
      <vt:lpstr>The Voice of the Child</vt:lpstr>
      <vt:lpstr>Childcare Law Reporting Project</vt:lpstr>
      <vt:lpstr>Types of Application </vt:lpstr>
      <vt:lpstr>Reasons for Seeking an Order </vt:lpstr>
      <vt:lpstr>Age of Children </vt:lpstr>
      <vt:lpstr>Reasons for seeking an Order- District Court</vt:lpstr>
      <vt:lpstr>High Court Applications</vt:lpstr>
      <vt:lpstr>Recent Trends</vt:lpstr>
      <vt:lpstr>Section 47- Where are we now? </vt:lpstr>
      <vt:lpstr>How do we Practice?- A National View </vt:lpstr>
      <vt:lpstr>How do we Practice?- UK Comparison</vt:lpstr>
      <vt:lpstr>Neglect in Proceedings</vt:lpstr>
      <vt:lpstr>Neglect in Proceedings </vt:lpstr>
      <vt:lpstr> Neglect – How do we present it to the Court?</vt:lpstr>
      <vt:lpstr>Childcare Proceedings what does the future old?</vt:lpstr>
      <vt:lpstr> QUESTIONS? </vt:lpstr>
    </vt:vector>
  </TitlesOfParts>
  <Company>Advanced 365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O’Connell</dc:creator>
  <cp:lastModifiedBy>Jamie</cp:lastModifiedBy>
  <cp:revision>48</cp:revision>
  <dcterms:created xsi:type="dcterms:W3CDTF">2017-01-13T16:11:15Z</dcterms:created>
  <dcterms:modified xsi:type="dcterms:W3CDTF">2017-01-15T19:51:03Z</dcterms:modified>
</cp:coreProperties>
</file>