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handoutMasterIdLst>
    <p:handoutMasterId r:id="rId33"/>
  </p:handoutMasterIdLst>
  <p:sldIdLst>
    <p:sldId id="256" r:id="rId2"/>
    <p:sldId id="257" r:id="rId3"/>
    <p:sldId id="258" r:id="rId4"/>
    <p:sldId id="259" r:id="rId5"/>
    <p:sldId id="268" r:id="rId6"/>
    <p:sldId id="265" r:id="rId7"/>
    <p:sldId id="261" r:id="rId8"/>
    <p:sldId id="262" r:id="rId9"/>
    <p:sldId id="263" r:id="rId10"/>
    <p:sldId id="266" r:id="rId11"/>
    <p:sldId id="275" r:id="rId12"/>
    <p:sldId id="267" r:id="rId13"/>
    <p:sldId id="269" r:id="rId14"/>
    <p:sldId id="270" r:id="rId15"/>
    <p:sldId id="271" r:id="rId16"/>
    <p:sldId id="272" r:id="rId17"/>
    <p:sldId id="273" r:id="rId18"/>
    <p:sldId id="274" r:id="rId19"/>
    <p:sldId id="276" r:id="rId20"/>
    <p:sldId id="277" r:id="rId21"/>
    <p:sldId id="278" r:id="rId22"/>
    <p:sldId id="279" r:id="rId23"/>
    <p:sldId id="280" r:id="rId24"/>
    <p:sldId id="281" r:id="rId25"/>
    <p:sldId id="282" r:id="rId26"/>
    <p:sldId id="283" r:id="rId27"/>
    <p:sldId id="284" r:id="rId28"/>
    <p:sldId id="285" r:id="rId29"/>
    <p:sldId id="286" r:id="rId30"/>
    <p:sldId id="287" r:id="rId31"/>
  </p:sldIdLst>
  <p:sldSz cx="9144000" cy="6858000" type="screen4x3"/>
  <p:notesSz cx="6797675" cy="99266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1" d="100"/>
          <a:sy n="71" d="100"/>
        </p:scale>
        <p:origin x="-1500" y="-108"/>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6400" cy="4968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sz="quarter" idx="1"/>
          </p:nvPr>
        </p:nvSpPr>
        <p:spPr>
          <a:xfrm>
            <a:off x="3849688" y="0"/>
            <a:ext cx="2946400" cy="496888"/>
          </a:xfrm>
          <a:prstGeom prst="rect">
            <a:avLst/>
          </a:prstGeom>
        </p:spPr>
        <p:txBody>
          <a:bodyPr vert="horz" lIns="91440" tIns="45720" rIns="91440" bIns="45720" rtlCol="0"/>
          <a:lstStyle>
            <a:lvl1pPr algn="r">
              <a:defRPr sz="1200"/>
            </a:lvl1pPr>
          </a:lstStyle>
          <a:p>
            <a:fld id="{BC93726A-B585-441E-AC8C-6A499A6BD9CF}" type="datetimeFigureOut">
              <a:rPr lang="en-GB" smtClean="0"/>
              <a:t>16/01/2017</a:t>
            </a:fld>
            <a:endParaRPr lang="en-GB"/>
          </a:p>
        </p:txBody>
      </p:sp>
      <p:sp>
        <p:nvSpPr>
          <p:cNvPr id="4" name="Footer Placeholder 3"/>
          <p:cNvSpPr>
            <a:spLocks noGrp="1"/>
          </p:cNvSpPr>
          <p:nvPr>
            <p:ph type="ftr" sz="quarter" idx="2"/>
          </p:nvPr>
        </p:nvSpPr>
        <p:spPr>
          <a:xfrm>
            <a:off x="0" y="9428163"/>
            <a:ext cx="2946400" cy="4968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p:cNvSpPr>
            <a:spLocks noGrp="1"/>
          </p:cNvSpPr>
          <p:nvPr>
            <p:ph type="sldNum" sz="quarter" idx="3"/>
          </p:nvPr>
        </p:nvSpPr>
        <p:spPr>
          <a:xfrm>
            <a:off x="3849688" y="9428163"/>
            <a:ext cx="2946400" cy="496887"/>
          </a:xfrm>
          <a:prstGeom prst="rect">
            <a:avLst/>
          </a:prstGeom>
        </p:spPr>
        <p:txBody>
          <a:bodyPr vert="horz" lIns="91440" tIns="45720" rIns="91440" bIns="45720" rtlCol="0" anchor="b"/>
          <a:lstStyle>
            <a:lvl1pPr algn="r">
              <a:defRPr sz="1200"/>
            </a:lvl1pPr>
          </a:lstStyle>
          <a:p>
            <a:fld id="{FDF31556-9A8A-46B4-915A-625E7D9AAAB5}" type="slidenum">
              <a:rPr lang="en-GB" smtClean="0"/>
              <a:t>‹#›</a:t>
            </a:fld>
            <a:endParaRPr lang="en-GB"/>
          </a:p>
        </p:txBody>
      </p:sp>
    </p:spTree>
    <p:extLst>
      <p:ext uri="{BB962C8B-B14F-4D97-AF65-F5344CB8AC3E}">
        <p14:creationId xmlns:p14="http://schemas.microsoft.com/office/powerpoint/2010/main" val="1204853755"/>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5659" cy="496332"/>
          </a:xfrm>
          <a:prstGeom prst="rect">
            <a:avLst/>
          </a:prstGeom>
        </p:spPr>
        <p:txBody>
          <a:bodyPr vert="horz" lIns="91440" tIns="45720" rIns="91440" bIns="45720" rtlCol="0"/>
          <a:lstStyle>
            <a:lvl1pPr algn="l">
              <a:defRPr sz="1200"/>
            </a:lvl1pPr>
          </a:lstStyle>
          <a:p>
            <a:endParaRPr lang="en-IE"/>
          </a:p>
        </p:txBody>
      </p:sp>
      <p:sp>
        <p:nvSpPr>
          <p:cNvPr id="3" name="Date Placeholder 2"/>
          <p:cNvSpPr>
            <a:spLocks noGrp="1"/>
          </p:cNvSpPr>
          <p:nvPr>
            <p:ph type="dt" idx="1"/>
          </p:nvPr>
        </p:nvSpPr>
        <p:spPr>
          <a:xfrm>
            <a:off x="3850443" y="0"/>
            <a:ext cx="2945659" cy="496332"/>
          </a:xfrm>
          <a:prstGeom prst="rect">
            <a:avLst/>
          </a:prstGeom>
        </p:spPr>
        <p:txBody>
          <a:bodyPr vert="horz" lIns="91440" tIns="45720" rIns="91440" bIns="45720" rtlCol="0"/>
          <a:lstStyle>
            <a:lvl1pPr algn="r">
              <a:defRPr sz="1200"/>
            </a:lvl1pPr>
          </a:lstStyle>
          <a:p>
            <a:fld id="{66A99185-DEBA-479A-891B-3C358E6403D5}" type="datetimeFigureOut">
              <a:rPr lang="en-IE" smtClean="0"/>
              <a:t>16/01/2017</a:t>
            </a:fld>
            <a:endParaRPr lang="en-IE"/>
          </a:p>
        </p:txBody>
      </p:sp>
      <p:sp>
        <p:nvSpPr>
          <p:cNvPr id="4" name="Slide Image Placeholder 3"/>
          <p:cNvSpPr>
            <a:spLocks noGrp="1" noRot="1" noChangeAspect="1"/>
          </p:cNvSpPr>
          <p:nvPr>
            <p:ph type="sldImg" idx="2"/>
          </p:nvPr>
        </p:nvSpPr>
        <p:spPr>
          <a:xfrm>
            <a:off x="917575" y="744538"/>
            <a:ext cx="4962525" cy="3722687"/>
          </a:xfrm>
          <a:prstGeom prst="rect">
            <a:avLst/>
          </a:prstGeom>
          <a:noFill/>
          <a:ln w="12700">
            <a:solidFill>
              <a:prstClr val="black"/>
            </a:solidFill>
          </a:ln>
        </p:spPr>
        <p:txBody>
          <a:bodyPr vert="horz" lIns="91440" tIns="45720" rIns="91440" bIns="45720" rtlCol="0" anchor="ctr"/>
          <a:lstStyle/>
          <a:p>
            <a:endParaRPr lang="en-IE"/>
          </a:p>
        </p:txBody>
      </p:sp>
      <p:sp>
        <p:nvSpPr>
          <p:cNvPr id="5" name="Notes Placeholder 4"/>
          <p:cNvSpPr>
            <a:spLocks noGrp="1"/>
          </p:cNvSpPr>
          <p:nvPr>
            <p:ph type="body" sz="quarter" idx="3"/>
          </p:nvPr>
        </p:nvSpPr>
        <p:spPr>
          <a:xfrm>
            <a:off x="679768" y="4715153"/>
            <a:ext cx="5438140" cy="4466987"/>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IE"/>
          </a:p>
        </p:txBody>
      </p:sp>
      <p:sp>
        <p:nvSpPr>
          <p:cNvPr id="6" name="Footer Placeholder 5"/>
          <p:cNvSpPr>
            <a:spLocks noGrp="1"/>
          </p:cNvSpPr>
          <p:nvPr>
            <p:ph type="ftr" sz="quarter" idx="4"/>
          </p:nvPr>
        </p:nvSpPr>
        <p:spPr>
          <a:xfrm>
            <a:off x="0" y="9428583"/>
            <a:ext cx="2945659" cy="496332"/>
          </a:xfrm>
          <a:prstGeom prst="rect">
            <a:avLst/>
          </a:prstGeom>
        </p:spPr>
        <p:txBody>
          <a:bodyPr vert="horz" lIns="91440" tIns="45720" rIns="91440" bIns="45720" rtlCol="0" anchor="b"/>
          <a:lstStyle>
            <a:lvl1pPr algn="l">
              <a:defRPr sz="1200"/>
            </a:lvl1pPr>
          </a:lstStyle>
          <a:p>
            <a:endParaRPr lang="en-IE"/>
          </a:p>
        </p:txBody>
      </p:sp>
      <p:sp>
        <p:nvSpPr>
          <p:cNvPr id="7" name="Slide Number Placeholder 6"/>
          <p:cNvSpPr>
            <a:spLocks noGrp="1"/>
          </p:cNvSpPr>
          <p:nvPr>
            <p:ph type="sldNum" sz="quarter" idx="5"/>
          </p:nvPr>
        </p:nvSpPr>
        <p:spPr>
          <a:xfrm>
            <a:off x="3850443" y="9428583"/>
            <a:ext cx="2945659" cy="496332"/>
          </a:xfrm>
          <a:prstGeom prst="rect">
            <a:avLst/>
          </a:prstGeom>
        </p:spPr>
        <p:txBody>
          <a:bodyPr vert="horz" lIns="91440" tIns="45720" rIns="91440" bIns="45720" rtlCol="0" anchor="b"/>
          <a:lstStyle>
            <a:lvl1pPr algn="r">
              <a:defRPr sz="1200"/>
            </a:lvl1pPr>
          </a:lstStyle>
          <a:p>
            <a:fld id="{4E02F714-E3BB-4993-AB2B-42C00985DC99}" type="slidenum">
              <a:rPr lang="en-IE" smtClean="0"/>
              <a:t>‹#›</a:t>
            </a:fld>
            <a:endParaRPr lang="en-IE"/>
          </a:p>
        </p:txBody>
      </p:sp>
    </p:spTree>
    <p:extLst>
      <p:ext uri="{BB962C8B-B14F-4D97-AF65-F5344CB8AC3E}">
        <p14:creationId xmlns:p14="http://schemas.microsoft.com/office/powerpoint/2010/main" val="209181588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4710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2CA711B-82A4-4A2B-A81A-86BFD4840A23}" type="slidenum">
              <a:rPr lang="en-IE" altLang="en-US" smtClean="0">
                <a:latin typeface="Tahoma" pitchFamily="34" charset="0"/>
              </a:rPr>
              <a:pPr eaLnBrk="1" hangingPunct="1">
                <a:spcBef>
                  <a:spcPct val="0"/>
                </a:spcBef>
              </a:pPr>
              <a:t>4</a:t>
            </a:fld>
            <a:endParaRPr lang="en-IE" altLang="en-US" smtClean="0">
              <a:latin typeface="Tahoma"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939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00A09FC1-0C74-4689-B8DF-71C11DA89428}" type="slidenum">
              <a:rPr lang="en-IE" altLang="en-US" smtClean="0">
                <a:latin typeface="Tahoma" pitchFamily="34" charset="0"/>
              </a:rPr>
              <a:pPr eaLnBrk="1" hangingPunct="1">
                <a:spcBef>
                  <a:spcPct val="0"/>
                </a:spcBef>
              </a:pPr>
              <a:t>28</a:t>
            </a:fld>
            <a:endParaRPr lang="en-IE" altLang="en-US" smtClean="0">
              <a:latin typeface="Tahoma"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222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3F09BDF6-0BBE-4526-94C9-7083D0D98313}" type="slidenum">
              <a:rPr lang="en-IE" altLang="en-US" smtClean="0">
                <a:latin typeface="Tahoma" pitchFamily="34" charset="0"/>
              </a:rPr>
              <a:pPr eaLnBrk="1" hangingPunct="1">
                <a:spcBef>
                  <a:spcPct val="0"/>
                </a:spcBef>
              </a:pPr>
              <a:t>10</a:t>
            </a:fld>
            <a:endParaRPr lang="en-IE" altLang="en-US" smtClean="0">
              <a:latin typeface="Tahoma"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325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E4174EFC-3FC4-425F-ABED-A6199985192B}" type="slidenum">
              <a:rPr lang="en-IE" altLang="en-US" smtClean="0">
                <a:latin typeface="Tahoma" pitchFamily="34" charset="0"/>
              </a:rPr>
              <a:pPr eaLnBrk="1" hangingPunct="1">
                <a:spcBef>
                  <a:spcPct val="0"/>
                </a:spcBef>
              </a:pPr>
              <a:t>14</a:t>
            </a:fld>
            <a:endParaRPr lang="en-IE" altLang="en-US" smtClean="0">
              <a:latin typeface="Tahoma"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4276"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7102DEA0-8986-455A-B134-F8E8ED0B3C4B}" type="slidenum">
              <a:rPr lang="en-IE" altLang="en-US" smtClean="0">
                <a:latin typeface="Tahoma" pitchFamily="34" charset="0"/>
              </a:rPr>
              <a:pPr eaLnBrk="1" hangingPunct="1">
                <a:spcBef>
                  <a:spcPct val="0"/>
                </a:spcBef>
              </a:pPr>
              <a:t>15</a:t>
            </a:fld>
            <a:endParaRPr lang="en-IE" altLang="en-US" smtClean="0">
              <a:latin typeface="Tahoma"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5300"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691F4EEF-2EB3-4C90-8093-B1632C5DCA1B}" type="slidenum">
              <a:rPr lang="en-IE" altLang="en-US" smtClean="0">
                <a:latin typeface="Tahoma" pitchFamily="34" charset="0"/>
              </a:rPr>
              <a:pPr eaLnBrk="1" hangingPunct="1">
                <a:spcBef>
                  <a:spcPct val="0"/>
                </a:spcBef>
              </a:pPr>
              <a:t>16</a:t>
            </a:fld>
            <a:endParaRPr lang="en-IE" altLang="en-US" smtClean="0">
              <a:latin typeface="Tahoma"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4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6144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F0CE74FF-9EFA-4B4E-870F-4267933B3B69}" type="slidenum">
              <a:rPr lang="en-IE" altLang="en-US" smtClean="0">
                <a:latin typeface="Tahoma" pitchFamily="34" charset="0"/>
              </a:rPr>
              <a:pPr eaLnBrk="1" hangingPunct="1">
                <a:spcBef>
                  <a:spcPct val="0"/>
                </a:spcBef>
              </a:pPr>
              <a:t>19</a:t>
            </a:fld>
            <a:endParaRPr lang="en-IE" altLang="en-US" smtClean="0">
              <a:latin typeface="Tahoma"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6324"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491D0079-2601-44A7-BA23-BB9669E55C1D}" type="slidenum">
              <a:rPr lang="en-IE" altLang="en-US" smtClean="0">
                <a:latin typeface="Tahoma" pitchFamily="34" charset="0"/>
              </a:rPr>
              <a:pPr eaLnBrk="1" hangingPunct="1">
                <a:spcBef>
                  <a:spcPct val="0"/>
                </a:spcBef>
              </a:pPr>
              <a:t>24</a:t>
            </a:fld>
            <a:endParaRPr lang="en-IE" altLang="en-US" smtClean="0">
              <a:latin typeface="Tahoma"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7348"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B57CC87F-5346-465E-89A9-5221581205F8}" type="slidenum">
              <a:rPr lang="en-IE" altLang="en-US" smtClean="0">
                <a:latin typeface="Tahoma" pitchFamily="34" charset="0"/>
              </a:rPr>
              <a:pPr eaLnBrk="1" hangingPunct="1">
                <a:spcBef>
                  <a:spcPct val="0"/>
                </a:spcBef>
              </a:pPr>
              <a:t>25</a:t>
            </a:fld>
            <a:endParaRPr lang="en-IE" altLang="en-US" smtClean="0">
              <a:latin typeface="Tahoma"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endParaRPr lang="en-IE" altLang="en-US" smtClean="0"/>
          </a:p>
        </p:txBody>
      </p:sp>
      <p:sp>
        <p:nvSpPr>
          <p:cNvPr id="58372" name="Slide Number Placeholder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sz="1200">
                <a:solidFill>
                  <a:schemeClr val="tx1"/>
                </a:solidFill>
                <a:latin typeface="Calibri" pitchFamily="34" charset="0"/>
              </a:defRPr>
            </a:lvl1pPr>
            <a:lvl2pPr marL="742950" indent="-285750" eaLnBrk="0" hangingPunct="0">
              <a:spcBef>
                <a:spcPct val="30000"/>
              </a:spcBef>
              <a:defRPr sz="1200">
                <a:solidFill>
                  <a:schemeClr val="tx1"/>
                </a:solidFill>
                <a:latin typeface="Calibri" pitchFamily="34" charset="0"/>
              </a:defRPr>
            </a:lvl2pPr>
            <a:lvl3pPr marL="1143000" indent="-228600" eaLnBrk="0" hangingPunct="0">
              <a:spcBef>
                <a:spcPct val="30000"/>
              </a:spcBef>
              <a:defRPr sz="1200">
                <a:solidFill>
                  <a:schemeClr val="tx1"/>
                </a:solidFill>
                <a:latin typeface="Calibri" pitchFamily="34" charset="0"/>
              </a:defRPr>
            </a:lvl3pPr>
            <a:lvl4pPr marL="1600200" indent="-228600" eaLnBrk="0" hangingPunct="0">
              <a:spcBef>
                <a:spcPct val="30000"/>
              </a:spcBef>
              <a:defRPr sz="1200">
                <a:solidFill>
                  <a:schemeClr val="tx1"/>
                </a:solidFill>
                <a:latin typeface="Calibri" pitchFamily="34" charset="0"/>
              </a:defRPr>
            </a:lvl4pPr>
            <a:lvl5pPr marL="2057400" indent="-228600" eaLnBrk="0" hangingPunct="0">
              <a:spcBef>
                <a:spcPct val="30000"/>
              </a:spcBef>
              <a:defRPr sz="1200">
                <a:solidFill>
                  <a:schemeClr val="tx1"/>
                </a:solidFill>
                <a:latin typeface="Calibri" pitchFamily="34" charset="0"/>
              </a:defRPr>
            </a:lvl5pPr>
            <a:lvl6pPr marL="2514600" indent="-228600" eaLnBrk="0" fontAlgn="base" hangingPunct="0">
              <a:spcBef>
                <a:spcPct val="30000"/>
              </a:spcBef>
              <a:spcAft>
                <a:spcPct val="0"/>
              </a:spcAft>
              <a:defRPr sz="1200">
                <a:solidFill>
                  <a:schemeClr val="tx1"/>
                </a:solidFill>
                <a:latin typeface="Calibri" pitchFamily="34" charset="0"/>
              </a:defRPr>
            </a:lvl6pPr>
            <a:lvl7pPr marL="2971800" indent="-228600" eaLnBrk="0" fontAlgn="base" hangingPunct="0">
              <a:spcBef>
                <a:spcPct val="30000"/>
              </a:spcBef>
              <a:spcAft>
                <a:spcPct val="0"/>
              </a:spcAft>
              <a:defRPr sz="1200">
                <a:solidFill>
                  <a:schemeClr val="tx1"/>
                </a:solidFill>
                <a:latin typeface="Calibri" pitchFamily="34" charset="0"/>
              </a:defRPr>
            </a:lvl7pPr>
            <a:lvl8pPr marL="3429000" indent="-228600" eaLnBrk="0" fontAlgn="base" hangingPunct="0">
              <a:spcBef>
                <a:spcPct val="30000"/>
              </a:spcBef>
              <a:spcAft>
                <a:spcPct val="0"/>
              </a:spcAft>
              <a:defRPr sz="1200">
                <a:solidFill>
                  <a:schemeClr val="tx1"/>
                </a:solidFill>
                <a:latin typeface="Calibri" pitchFamily="34" charset="0"/>
              </a:defRPr>
            </a:lvl8pPr>
            <a:lvl9pPr marL="3886200" indent="-228600" eaLnBrk="0" fontAlgn="base" hangingPunct="0">
              <a:spcBef>
                <a:spcPct val="30000"/>
              </a:spcBef>
              <a:spcAft>
                <a:spcPct val="0"/>
              </a:spcAft>
              <a:defRPr sz="1200">
                <a:solidFill>
                  <a:schemeClr val="tx1"/>
                </a:solidFill>
                <a:latin typeface="Calibri" pitchFamily="34" charset="0"/>
              </a:defRPr>
            </a:lvl9pPr>
          </a:lstStyle>
          <a:p>
            <a:pPr eaLnBrk="1" hangingPunct="1">
              <a:spcBef>
                <a:spcPct val="0"/>
              </a:spcBef>
            </a:pPr>
            <a:fld id="{DC0D88A8-A450-439A-9D6A-95E864D9EE87}" type="slidenum">
              <a:rPr lang="en-IE" altLang="en-US" smtClean="0">
                <a:latin typeface="Tahoma" pitchFamily="34" charset="0"/>
              </a:rPr>
              <a:pPr eaLnBrk="1" hangingPunct="1">
                <a:spcBef>
                  <a:spcPct val="0"/>
                </a:spcBef>
              </a:pPr>
              <a:t>26</a:t>
            </a:fld>
            <a:endParaRPr lang="en-IE" altLang="en-US" smtClean="0">
              <a:latin typeface="Tahoma"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3" name="Group 42"/>
          <p:cNvGrpSpPr/>
          <p:nvPr/>
        </p:nvGrpSpPr>
        <p:grpSpPr>
          <a:xfrm>
            <a:off x="-382404" y="0"/>
            <a:ext cx="9932332" cy="6858000"/>
            <a:chOff x="-382404" y="0"/>
            <a:chExt cx="9932332" cy="6858000"/>
          </a:xfrm>
        </p:grpSpPr>
        <p:grpSp>
          <p:nvGrpSpPr>
            <p:cNvPr id="44" name="Group 44"/>
            <p:cNvGrpSpPr/>
            <p:nvPr/>
          </p:nvGrpSpPr>
          <p:grpSpPr>
            <a:xfrm>
              <a:off x="0" y="0"/>
              <a:ext cx="9144000" cy="6858000"/>
              <a:chOff x="0" y="0"/>
              <a:chExt cx="9144000" cy="6858000"/>
            </a:xfrm>
          </p:grpSpPr>
          <p:grpSp>
            <p:nvGrpSpPr>
              <p:cNvPr id="70" name="Group 4"/>
              <p:cNvGrpSpPr/>
              <p:nvPr/>
            </p:nvGrpSpPr>
            <p:grpSpPr>
              <a:xfrm>
                <a:off x="0" y="0"/>
                <a:ext cx="2514600" cy="6858000"/>
                <a:chOff x="0" y="0"/>
                <a:chExt cx="2514600" cy="6858000"/>
              </a:xfrm>
            </p:grpSpPr>
            <p:sp>
              <p:nvSpPr>
                <p:cNvPr id="115" name="Rectangle 11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6"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7"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1" name="Group 5"/>
              <p:cNvGrpSpPr/>
              <p:nvPr/>
            </p:nvGrpSpPr>
            <p:grpSpPr>
              <a:xfrm>
                <a:off x="422910" y="0"/>
                <a:ext cx="2514600" cy="6858000"/>
                <a:chOff x="0" y="0"/>
                <a:chExt cx="2514600" cy="6858000"/>
              </a:xfrm>
            </p:grpSpPr>
            <p:sp>
              <p:nvSpPr>
                <p:cNvPr id="85" name="Rectangle 84"/>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11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1" name="Rectangle 80"/>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5" name="Freeform 44"/>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Freeform 51"/>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3" name="Hexagon 52"/>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Freeform 57"/>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Freeform 67"/>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Freeform 68"/>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Rectangle 46"/>
          <p:cNvSpPr/>
          <p:nvPr/>
        </p:nvSpPr>
        <p:spPr>
          <a:xfrm>
            <a:off x="4649096" y="-21511"/>
            <a:ext cx="3505200" cy="231288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ctrTitle"/>
          </p:nvPr>
        </p:nvSpPr>
        <p:spPr>
          <a:xfrm>
            <a:off x="4733365" y="2708476"/>
            <a:ext cx="3313355" cy="1702160"/>
          </a:xfrm>
        </p:spPr>
        <p:txBody>
          <a:bodyPr>
            <a:normAutofit/>
          </a:bodyPr>
          <a:lstStyle>
            <a:lvl1pPr>
              <a:defRPr sz="3600"/>
            </a:lvl1pPr>
          </a:lstStyle>
          <a:p>
            <a:r>
              <a:rPr lang="en-US" smtClean="0"/>
              <a:t>Click to edit Master title style</a:t>
            </a:r>
            <a:endParaRPr lang="en-US" dirty="0"/>
          </a:p>
        </p:txBody>
      </p:sp>
      <p:sp>
        <p:nvSpPr>
          <p:cNvPr id="3" name="Subtitle 2"/>
          <p:cNvSpPr>
            <a:spLocks noGrp="1"/>
          </p:cNvSpPr>
          <p:nvPr>
            <p:ph type="subTitle" idx="1"/>
          </p:nvPr>
        </p:nvSpPr>
        <p:spPr>
          <a:xfrm>
            <a:off x="4733365" y="4421080"/>
            <a:ext cx="3309803" cy="1260629"/>
          </a:xfrm>
        </p:spPr>
        <p:txBody>
          <a:bodyPr>
            <a:normAutofit/>
          </a:bodyPr>
          <a:lstStyle>
            <a:lvl1pPr marL="0" indent="0" algn="l">
              <a:buNone/>
              <a:defRPr sz="1800">
                <a:solidFill>
                  <a:srgbClr val="42424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a:xfrm>
            <a:off x="4738744" y="1516828"/>
            <a:ext cx="2133600" cy="750981"/>
          </a:xfrm>
        </p:spPr>
        <p:txBody>
          <a:bodyPr anchor="b"/>
          <a:lstStyle>
            <a:lvl1pPr algn="l">
              <a:defRPr sz="2400"/>
            </a:lvl1pPr>
          </a:lstStyle>
          <a:p>
            <a:fld id="{6CFC61DA-50B8-46CC-9B1D-7C5DA586BE72}" type="datetimeFigureOut">
              <a:rPr lang="en-IE" smtClean="0"/>
              <a:t>16/01/2017</a:t>
            </a:fld>
            <a:endParaRPr lang="en-IE"/>
          </a:p>
        </p:txBody>
      </p:sp>
      <p:sp>
        <p:nvSpPr>
          <p:cNvPr id="50" name="Rectangle 49"/>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Footer Placeholder 4"/>
          <p:cNvSpPr>
            <a:spLocks noGrp="1"/>
          </p:cNvSpPr>
          <p:nvPr>
            <p:ph type="ftr" sz="quarter" idx="11"/>
          </p:nvPr>
        </p:nvSpPr>
        <p:spPr>
          <a:xfrm>
            <a:off x="5303520" y="5719966"/>
            <a:ext cx="2831592" cy="365125"/>
          </a:xfrm>
        </p:spPr>
        <p:txBody>
          <a:bodyPr>
            <a:normAutofit/>
          </a:bodyPr>
          <a:lstStyle>
            <a:lvl1pPr>
              <a:defRPr>
                <a:solidFill>
                  <a:schemeClr val="accent1"/>
                </a:solidFill>
              </a:defRPr>
            </a:lvl1pPr>
          </a:lstStyle>
          <a:p>
            <a:endParaRPr lang="en-IE"/>
          </a:p>
        </p:txBody>
      </p:sp>
      <p:sp>
        <p:nvSpPr>
          <p:cNvPr id="6" name="Slide Number Placeholder 5"/>
          <p:cNvSpPr>
            <a:spLocks noGrp="1"/>
          </p:cNvSpPr>
          <p:nvPr>
            <p:ph type="sldNum" sz="quarter" idx="12"/>
          </p:nvPr>
        </p:nvSpPr>
        <p:spPr>
          <a:xfrm>
            <a:off x="4649096" y="5719966"/>
            <a:ext cx="643666" cy="365125"/>
          </a:xfrm>
        </p:spPr>
        <p:txBody>
          <a:bodyPr/>
          <a:lstStyle>
            <a:lvl1pPr>
              <a:defRPr>
                <a:solidFill>
                  <a:schemeClr val="accent1"/>
                </a:solidFill>
              </a:defRPr>
            </a:lvl1pPr>
          </a:lstStyle>
          <a:p>
            <a:fld id="{D4B81BAA-DFDE-42D0-9135-30D5D76F08BE}" type="slidenum">
              <a:rPr lang="en-IE" smtClean="0"/>
              <a:t>‹#›</a:t>
            </a:fld>
            <a:endParaRPr lang="en-IE"/>
          </a:p>
        </p:txBody>
      </p:sp>
      <p:sp>
        <p:nvSpPr>
          <p:cNvPr id="89" name="Rectangle 88"/>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FC61DA-50B8-46CC-9B1D-7C5DA586BE72}" type="datetimeFigureOut">
              <a:rPr lang="en-IE" smtClean="0"/>
              <a:t>16/01/2017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1030147"/>
            <a:ext cx="1484453" cy="4780344"/>
          </a:xfrm>
        </p:spPr>
        <p:txBody>
          <a:bodyPr vert="eaVert" anchor="ctr"/>
          <a:lstStyle/>
          <a:p>
            <a:r>
              <a:rPr lang="en-US" smtClean="0"/>
              <a:t>Click to edit Master title style</a:t>
            </a:r>
            <a:endParaRPr lang="en-US"/>
          </a:p>
        </p:txBody>
      </p:sp>
      <p:sp>
        <p:nvSpPr>
          <p:cNvPr id="3" name="Vertical Text Placeholder 2"/>
          <p:cNvSpPr>
            <a:spLocks noGrp="1"/>
          </p:cNvSpPr>
          <p:nvPr>
            <p:ph type="body" orient="vert" idx="1"/>
          </p:nvPr>
        </p:nvSpPr>
        <p:spPr>
          <a:xfrm>
            <a:off x="1053296" y="1030147"/>
            <a:ext cx="5423704" cy="4780344"/>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6CFC61DA-50B8-46CC-9B1D-7C5DA586BE72}" type="datetimeFigureOut">
              <a:rPr lang="en-IE" smtClean="0"/>
              <a:t>16/01/2017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6CFC61DA-50B8-46CC-9B1D-7C5DA586BE72}" type="datetimeFigureOut">
              <a:rPr lang="en-IE" smtClean="0"/>
              <a:t>16/01/2017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258645" y="2900829"/>
            <a:ext cx="6637468" cy="1362075"/>
          </a:xfrm>
        </p:spPr>
        <p:txBody>
          <a:bodyPr anchor="b"/>
          <a:lstStyle>
            <a:lvl1pPr algn="l">
              <a:defRPr sz="4000" b="0" cap="none" baseline="0"/>
            </a:lvl1pPr>
          </a:lstStyle>
          <a:p>
            <a:r>
              <a:rPr lang="en-US" smtClean="0"/>
              <a:t>Click to edit Master title style</a:t>
            </a:r>
            <a:endParaRPr lang="en-US" dirty="0"/>
          </a:p>
        </p:txBody>
      </p:sp>
      <p:sp>
        <p:nvSpPr>
          <p:cNvPr id="3" name="Text Placeholder 2"/>
          <p:cNvSpPr>
            <a:spLocks noGrp="1"/>
          </p:cNvSpPr>
          <p:nvPr>
            <p:ph type="body" idx="1"/>
          </p:nvPr>
        </p:nvSpPr>
        <p:spPr>
          <a:xfrm>
            <a:off x="1258645" y="4267200"/>
            <a:ext cx="6637467" cy="1520413"/>
          </a:xfrm>
        </p:spPr>
        <p:txBody>
          <a:bodyPr anchor="t"/>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6CFC61DA-50B8-46CC-9B1D-7C5DA586BE72}" type="datetimeFigureOut">
              <a:rPr lang="en-IE" smtClean="0"/>
              <a:t>16/01/2017</a:t>
            </a:fld>
            <a:endParaRPr lang="en-IE"/>
          </a:p>
        </p:txBody>
      </p:sp>
      <p:sp>
        <p:nvSpPr>
          <p:cNvPr id="5" name="Footer Placeholder 4"/>
          <p:cNvSpPr>
            <a:spLocks noGrp="1"/>
          </p:cNvSpPr>
          <p:nvPr>
            <p:ph type="ftr" sz="quarter" idx="11"/>
          </p:nvPr>
        </p:nvSpPr>
        <p:spPr/>
        <p:txBody>
          <a:bodyPr/>
          <a:lstStyle/>
          <a:p>
            <a:endParaRPr lang="en-IE"/>
          </a:p>
        </p:txBody>
      </p:sp>
      <p:sp>
        <p:nvSpPr>
          <p:cNvPr id="6" name="Slide Number Placeholder 5"/>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Date Placeholder 4"/>
          <p:cNvSpPr>
            <a:spLocks noGrp="1"/>
          </p:cNvSpPr>
          <p:nvPr>
            <p:ph type="dt" sz="half" idx="10"/>
          </p:nvPr>
        </p:nvSpPr>
        <p:spPr/>
        <p:txBody>
          <a:bodyPr/>
          <a:lstStyle/>
          <a:p>
            <a:fld id="{6CFC61DA-50B8-46CC-9B1D-7C5DA586BE72}" type="datetimeFigureOut">
              <a:rPr lang="en-IE" smtClean="0"/>
              <a:t>16/01/2017</a:t>
            </a:fld>
            <a:endParaRPr lang="en-IE"/>
          </a:p>
        </p:txBody>
      </p:sp>
      <p:sp>
        <p:nvSpPr>
          <p:cNvPr id="6" name="Footer Placeholder 5"/>
          <p:cNvSpPr>
            <a:spLocks noGrp="1"/>
          </p:cNvSpPr>
          <p:nvPr>
            <p:ph type="ftr" sz="quarter" idx="11"/>
          </p:nvPr>
        </p:nvSpPr>
        <p:spPr/>
        <p:txBody>
          <a:bodyPr/>
          <a:lstStyle/>
          <a:p>
            <a:endParaRPr lang="en-IE"/>
          </a:p>
        </p:txBody>
      </p:sp>
      <p:sp>
        <p:nvSpPr>
          <p:cNvPr id="7" name="Slide Number Placeholder 6"/>
          <p:cNvSpPr>
            <a:spLocks noGrp="1"/>
          </p:cNvSpPr>
          <p:nvPr>
            <p:ph type="sldNum" sz="quarter" idx="12"/>
          </p:nvPr>
        </p:nvSpPr>
        <p:spPr/>
        <p:txBody>
          <a:bodyPr/>
          <a:lstStyle/>
          <a:p>
            <a:fld id="{D4B81BAA-DFDE-42D0-9135-30D5D76F08BE}" type="slidenum">
              <a:rPr lang="en-IE" smtClean="0"/>
              <a:t>‹#›</a:t>
            </a:fld>
            <a:endParaRPr lang="en-IE"/>
          </a:p>
        </p:txBody>
      </p:sp>
      <p:sp>
        <p:nvSpPr>
          <p:cNvPr id="9" name="Content Placeholder 8"/>
          <p:cNvSpPr>
            <a:spLocks noGrp="1"/>
          </p:cNvSpPr>
          <p:nvPr>
            <p:ph sz="quarter" idx="13"/>
          </p:nvPr>
        </p:nvSpPr>
        <p:spPr>
          <a:xfrm>
            <a:off x="1042416" y="2313432"/>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11" name="Content Placeholder 10"/>
          <p:cNvSpPr>
            <a:spLocks noGrp="1"/>
          </p:cNvSpPr>
          <p:nvPr>
            <p:ph sz="quarter" idx="14"/>
          </p:nvPr>
        </p:nvSpPr>
        <p:spPr>
          <a:xfrm>
            <a:off x="4645152" y="2313431"/>
            <a:ext cx="3419856" cy="349300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412111" y="2316009"/>
            <a:ext cx="3057148"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41721"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11837" y="2316010"/>
            <a:ext cx="3055717" cy="639762"/>
          </a:xfrm>
        </p:spPr>
        <p:txBody>
          <a:bodyPr anchor="b"/>
          <a:lstStyle>
            <a:lvl1pPr marL="0" indent="0">
              <a:buNone/>
              <a:defRPr sz="2400" b="1">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152" y="2974694"/>
            <a:ext cx="3419856" cy="283579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6CFC61DA-50B8-46CC-9B1D-7C5DA586BE72}" type="datetimeFigureOut">
              <a:rPr lang="en-IE" smtClean="0"/>
              <a:t>16/01/2017</a:t>
            </a:fld>
            <a:endParaRPr lang="en-IE"/>
          </a:p>
        </p:txBody>
      </p:sp>
      <p:sp>
        <p:nvSpPr>
          <p:cNvPr id="8" name="Footer Placeholder 7"/>
          <p:cNvSpPr>
            <a:spLocks noGrp="1"/>
          </p:cNvSpPr>
          <p:nvPr>
            <p:ph type="ftr" sz="quarter" idx="11"/>
          </p:nvPr>
        </p:nvSpPr>
        <p:spPr/>
        <p:txBody>
          <a:bodyPr/>
          <a:lstStyle/>
          <a:p>
            <a:endParaRPr lang="en-IE"/>
          </a:p>
        </p:txBody>
      </p:sp>
      <p:sp>
        <p:nvSpPr>
          <p:cNvPr id="9" name="Slide Number Placeholder 8"/>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6CFC61DA-50B8-46CC-9B1D-7C5DA586BE72}" type="datetimeFigureOut">
              <a:rPr lang="en-IE" smtClean="0"/>
              <a:t>16/01/2017</a:t>
            </a:fld>
            <a:endParaRPr lang="en-IE"/>
          </a:p>
        </p:txBody>
      </p:sp>
      <p:sp>
        <p:nvSpPr>
          <p:cNvPr id="4" name="Footer Placeholder 3"/>
          <p:cNvSpPr>
            <a:spLocks noGrp="1"/>
          </p:cNvSpPr>
          <p:nvPr>
            <p:ph type="ftr" sz="quarter" idx="11"/>
          </p:nvPr>
        </p:nvSpPr>
        <p:spPr/>
        <p:txBody>
          <a:bodyPr/>
          <a:lstStyle/>
          <a:p>
            <a:endParaRPr lang="en-IE"/>
          </a:p>
        </p:txBody>
      </p:sp>
      <p:sp>
        <p:nvSpPr>
          <p:cNvPr id="5" name="Slide Number Placeholder 4"/>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CFC61DA-50B8-46CC-9B1D-7C5DA586BE72}" type="datetimeFigureOut">
              <a:rPr lang="en-IE" smtClean="0"/>
              <a:t>16/01/2017</a:t>
            </a:fld>
            <a:endParaRPr lang="en-IE"/>
          </a:p>
        </p:txBody>
      </p:sp>
      <p:sp>
        <p:nvSpPr>
          <p:cNvPr id="3" name="Footer Placeholder 2"/>
          <p:cNvSpPr>
            <a:spLocks noGrp="1"/>
          </p:cNvSpPr>
          <p:nvPr>
            <p:ph type="ftr" sz="quarter" idx="11"/>
          </p:nvPr>
        </p:nvSpPr>
        <p:spPr/>
        <p:txBody>
          <a:bodyPr/>
          <a:lstStyle/>
          <a:p>
            <a:endParaRPr lang="en-IE"/>
          </a:p>
        </p:txBody>
      </p:sp>
      <p:sp>
        <p:nvSpPr>
          <p:cNvPr id="4" name="Slide Number Placeholder 3"/>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2" name="Group 4"/>
              <p:cNvGrpSpPr/>
              <p:nvPr/>
            </p:nvGrpSpPr>
            <p:grpSpPr>
              <a:xfrm>
                <a:off x="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3" name="Group 5"/>
              <p:cNvGrpSpPr/>
              <p:nvPr/>
            </p:nvGrpSpPr>
            <p:grpSpPr>
              <a:xfrm>
                <a:off x="42291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4" name="Group 9"/>
              <p:cNvGrpSpPr/>
              <p:nvPr/>
            </p:nvGrpSpPr>
            <p:grpSpPr>
              <a:xfrm rot="10800000">
                <a:off x="6629400" y="0"/>
                <a:ext cx="2514600" cy="6858000"/>
                <a:chOff x="0" y="0"/>
                <a:chExt cx="2514600" cy="6858000"/>
              </a:xfrm>
            </p:grpSpPr>
            <p:sp>
              <p:nvSpPr>
                <p:cNvPr id="78" name="Rectangle 77"/>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5" name="Rectangle 74"/>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Rectangle 75"/>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Rectangle 76"/>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7" name="Freeform 46"/>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Freeform 50"/>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2" name="Hexagon 51"/>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Hexagon 54"/>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Freeform 58"/>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Hexagon 62"/>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Freeform 69"/>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Freeform 70"/>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Rectangle 45"/>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Rectangle 56"/>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Date Placeholder 4"/>
          <p:cNvSpPr>
            <a:spLocks noGrp="1"/>
          </p:cNvSpPr>
          <p:nvPr>
            <p:ph type="dt" sz="half" idx="10"/>
          </p:nvPr>
        </p:nvSpPr>
        <p:spPr/>
        <p:txBody>
          <a:bodyPr/>
          <a:lstStyle/>
          <a:p>
            <a:fld id="{6CFC61DA-50B8-46CC-9B1D-7C5DA586BE72}" type="datetimeFigureOut">
              <a:rPr lang="en-IE" smtClean="0"/>
              <a:t>16/01/2017</a:t>
            </a:fld>
            <a:endParaRPr lang="en-IE"/>
          </a:p>
        </p:txBody>
      </p:sp>
      <p:sp>
        <p:nvSpPr>
          <p:cNvPr id="7" name="Slide Number Placeholder 6"/>
          <p:cNvSpPr>
            <a:spLocks noGrp="1"/>
          </p:cNvSpPr>
          <p:nvPr>
            <p:ph type="sldNum" sz="quarter" idx="12"/>
          </p:nvPr>
        </p:nvSpPr>
        <p:spPr/>
        <p:txBody>
          <a:bodyPr/>
          <a:lstStyle/>
          <a:p>
            <a:fld id="{D4B81BAA-DFDE-42D0-9135-30D5D76F08BE}" type="slidenum">
              <a:rPr lang="en-IE" smtClean="0"/>
              <a:t>‹#›</a:t>
            </a:fld>
            <a:endParaRPr lang="en-IE"/>
          </a:p>
        </p:txBody>
      </p:sp>
      <p:sp>
        <p:nvSpPr>
          <p:cNvPr id="58" name="Rectangle 57"/>
          <p:cNvSpPr/>
          <p:nvPr/>
        </p:nvSpPr>
        <p:spPr>
          <a:xfrm>
            <a:off x="905571" y="601883"/>
            <a:ext cx="3562257" cy="5648445"/>
          </a:xfrm>
          <a:prstGeom prst="rect">
            <a:avLst/>
          </a:prstGeom>
          <a:solidFill>
            <a:schemeClr val="bg1"/>
          </a:solidFill>
          <a:ln w="31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Content Placeholder 2"/>
          <p:cNvSpPr>
            <a:spLocks noGrp="1"/>
          </p:cNvSpPr>
          <p:nvPr>
            <p:ph idx="1"/>
          </p:nvPr>
        </p:nvSpPr>
        <p:spPr>
          <a:xfrm>
            <a:off x="1145894" y="856527"/>
            <a:ext cx="3090440" cy="5150734"/>
          </a:xfrm>
        </p:spPr>
        <p:txBody>
          <a:bodyPr/>
          <a:lstStyle>
            <a:lvl1pPr>
              <a:defRPr sz="2400"/>
            </a:lvl1pPr>
            <a:lvl2pPr>
              <a:defRPr sz="2200"/>
            </a:lvl2pPr>
            <a:lvl3pPr>
              <a:defRPr sz="2000"/>
            </a:lvl3pPr>
            <a:lvl4pPr>
              <a:defRPr sz="1800"/>
            </a:lvl4pPr>
            <a:lvl5pPr>
              <a:defRPr sz="16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1" name="Rectangle 60"/>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IE"/>
          </a:p>
        </p:txBody>
      </p:sp>
      <p:sp>
        <p:nvSpPr>
          <p:cNvPr id="2" name="Title 1"/>
          <p:cNvSpPr>
            <a:spLocks noGrp="1"/>
          </p:cNvSpPr>
          <p:nvPr>
            <p:ph type="title"/>
          </p:nvPr>
        </p:nvSpPr>
        <p:spPr>
          <a:xfrm>
            <a:off x="4739833" y="2657434"/>
            <a:ext cx="3304572" cy="1463153"/>
          </a:xfrm>
        </p:spPr>
        <p:txBody>
          <a:bodyPr anchor="b">
            <a:normAutofit/>
          </a:bodyPr>
          <a:lstStyle>
            <a:lvl1pPr algn="l">
              <a:defRPr sz="2800" b="0"/>
            </a:lvl1pPr>
          </a:lstStyle>
          <a:p>
            <a:r>
              <a:rPr lang="en-US" smtClean="0"/>
              <a:t>Click to edit Master title style</a:t>
            </a:r>
            <a:endParaRPr lang="en-US"/>
          </a:p>
        </p:txBody>
      </p:sp>
      <p:sp>
        <p:nvSpPr>
          <p:cNvPr id="4" name="Text Placeholder 3"/>
          <p:cNvSpPr>
            <a:spLocks noGrp="1"/>
          </p:cNvSpPr>
          <p:nvPr>
            <p:ph type="body" sz="half" idx="2"/>
          </p:nvPr>
        </p:nvSpPr>
        <p:spPr>
          <a:xfrm>
            <a:off x="4736592" y="4136994"/>
            <a:ext cx="3298784" cy="1517904"/>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grpSp>
        <p:nvGrpSpPr>
          <p:cNvPr id="44" name="Group 43"/>
          <p:cNvGrpSpPr/>
          <p:nvPr/>
        </p:nvGrpSpPr>
        <p:grpSpPr>
          <a:xfrm>
            <a:off x="-382404" y="0"/>
            <a:ext cx="9932332" cy="6858000"/>
            <a:chOff x="-382404" y="0"/>
            <a:chExt cx="9932332" cy="6858000"/>
          </a:xfrm>
        </p:grpSpPr>
        <p:grpSp>
          <p:nvGrpSpPr>
            <p:cNvPr id="45" name="Group 44"/>
            <p:cNvGrpSpPr/>
            <p:nvPr/>
          </p:nvGrpSpPr>
          <p:grpSpPr>
            <a:xfrm>
              <a:off x="0" y="0"/>
              <a:ext cx="9144000" cy="6858000"/>
              <a:chOff x="0" y="0"/>
              <a:chExt cx="9144000" cy="6858000"/>
            </a:xfrm>
          </p:grpSpPr>
          <p:grpSp>
            <p:nvGrpSpPr>
              <p:cNvPr id="75" name="Group 4"/>
              <p:cNvGrpSpPr/>
              <p:nvPr/>
            </p:nvGrpSpPr>
            <p:grpSpPr>
              <a:xfrm>
                <a:off x="0" y="0"/>
                <a:ext cx="2514600" cy="6858000"/>
                <a:chOff x="0" y="0"/>
                <a:chExt cx="2514600" cy="6858000"/>
              </a:xfrm>
            </p:grpSpPr>
            <p:sp>
              <p:nvSpPr>
                <p:cNvPr id="87" name="Rectangle 8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8"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9"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6" name="Group 5"/>
              <p:cNvGrpSpPr/>
              <p:nvPr/>
            </p:nvGrpSpPr>
            <p:grpSpPr>
              <a:xfrm>
                <a:off x="422910" y="0"/>
                <a:ext cx="2514600" cy="6858000"/>
                <a:chOff x="0" y="0"/>
                <a:chExt cx="2514600" cy="6858000"/>
              </a:xfrm>
            </p:grpSpPr>
            <p:sp>
              <p:nvSpPr>
                <p:cNvPr id="84" name="Rectangle 83"/>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5" name="Rectangle 84"/>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6" name="Rectangle 85"/>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77" name="Group 9"/>
              <p:cNvGrpSpPr/>
              <p:nvPr/>
            </p:nvGrpSpPr>
            <p:grpSpPr>
              <a:xfrm rot="10800000">
                <a:off x="6629400" y="0"/>
                <a:ext cx="2514600" cy="6858000"/>
                <a:chOff x="0" y="0"/>
                <a:chExt cx="2514600" cy="6858000"/>
              </a:xfrm>
            </p:grpSpPr>
            <p:sp>
              <p:nvSpPr>
                <p:cNvPr id="81" name="Rectangle 80"/>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2" name="Rectangle 81"/>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3" name="Rectangle 82"/>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Rectangle 77"/>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9" name="Rectangle 78"/>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0" name="Rectangle 79"/>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6" name="Freeform 45"/>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8" name="Freeform 47"/>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Freeform 49"/>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1" name="Hexagon 50"/>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Hexagon 60"/>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Hexagon 61"/>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Freeform 62"/>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Hexagon 63"/>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Hexagon 64"/>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Hexagon 65"/>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Hexagon 66"/>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Hexagon 67"/>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Hexagon 68"/>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Hexagon 69"/>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Hexagon 70"/>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Hexagon 71"/>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Freeform 72"/>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Freeform 73"/>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94" name="Rectangle 93"/>
          <p:cNvSpPr/>
          <p:nvPr/>
        </p:nvSpPr>
        <p:spPr>
          <a:xfrm>
            <a:off x="4561242" y="-21511"/>
            <a:ext cx="3679116" cy="6271840"/>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1" name="Rectangle 10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2" name="Rectangle 101"/>
          <p:cNvSpPr/>
          <p:nvPr/>
        </p:nvSpPr>
        <p:spPr>
          <a:xfrm>
            <a:off x="905571" y="601883"/>
            <a:ext cx="3562257" cy="5648445"/>
          </a:xfrm>
          <a:prstGeom prst="rect">
            <a:avLst/>
          </a:prstGeom>
          <a:solidFill>
            <a:srgbClr val="FFFFFF"/>
          </a:solidFill>
          <a:ln w="3175">
            <a:solidFill>
              <a:schemeClr val="tx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4650889" y="6088284"/>
            <a:ext cx="3505200" cy="8174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734424" y="2660904"/>
            <a:ext cx="3300984" cy="1463040"/>
          </a:xfrm>
        </p:spPr>
        <p:txBody>
          <a:bodyPr anchor="b">
            <a:normAutofit/>
          </a:bodyPr>
          <a:lstStyle>
            <a:lvl1pPr algn="l">
              <a:defRPr sz="2800" b="0"/>
            </a:lvl1pPr>
          </a:lstStyle>
          <a:p>
            <a:r>
              <a:rPr lang="en-US" smtClean="0"/>
              <a:t>Click to edit Master title style</a:t>
            </a:r>
            <a:endParaRPr lang="en-US"/>
          </a:p>
        </p:txBody>
      </p:sp>
      <p:sp>
        <p:nvSpPr>
          <p:cNvPr id="3" name="Picture Placeholder 2"/>
          <p:cNvSpPr>
            <a:spLocks noGrp="1"/>
          </p:cNvSpPr>
          <p:nvPr>
            <p:ph type="pic" idx="1"/>
          </p:nvPr>
        </p:nvSpPr>
        <p:spPr>
          <a:xfrm>
            <a:off x="1005208" y="693795"/>
            <a:ext cx="3359623" cy="5468112"/>
          </a:xfrm>
        </p:spPr>
        <p:txBody>
          <a:bodyPr/>
          <a:lstStyle>
            <a:lvl1pPr marL="0" indent="0">
              <a:buNone/>
              <a:defRPr sz="3200">
                <a:solidFill>
                  <a:schemeClr val="accent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US" dirty="0"/>
          </a:p>
        </p:txBody>
      </p:sp>
      <p:sp>
        <p:nvSpPr>
          <p:cNvPr id="4" name="Text Placeholder 3"/>
          <p:cNvSpPr>
            <a:spLocks noGrp="1"/>
          </p:cNvSpPr>
          <p:nvPr>
            <p:ph type="body" sz="half" idx="2"/>
          </p:nvPr>
        </p:nvSpPr>
        <p:spPr>
          <a:xfrm>
            <a:off x="4734630" y="4133088"/>
            <a:ext cx="3300573" cy="1519561"/>
          </a:xfrm>
        </p:spPr>
        <p:txBody>
          <a:bodyPr>
            <a:normAutofit/>
          </a:bodyPr>
          <a:lstStyle>
            <a:lvl1pPr marL="0" indent="0">
              <a:buNone/>
              <a:defRPr sz="1600">
                <a:solidFill>
                  <a:srgbClr val="424242"/>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6CFC61DA-50B8-46CC-9B1D-7C5DA586BE72}" type="datetimeFigureOut">
              <a:rPr lang="en-IE" smtClean="0"/>
              <a:t>16/01/2017</a:t>
            </a:fld>
            <a:endParaRPr lang="en-IE"/>
          </a:p>
        </p:txBody>
      </p:sp>
      <p:sp>
        <p:nvSpPr>
          <p:cNvPr id="6" name="Footer Placeholder 5"/>
          <p:cNvSpPr>
            <a:spLocks noGrp="1"/>
          </p:cNvSpPr>
          <p:nvPr>
            <p:ph type="ftr" sz="quarter" idx="11"/>
          </p:nvPr>
        </p:nvSpPr>
        <p:spPr>
          <a:xfrm>
            <a:off x="4641448" y="5724835"/>
            <a:ext cx="3493664" cy="365125"/>
          </a:xfrm>
        </p:spPr>
        <p:txBody>
          <a:bodyPr>
            <a:normAutofit/>
          </a:bodyPr>
          <a:lstStyle/>
          <a:p>
            <a:endParaRPr lang="en-IE"/>
          </a:p>
        </p:txBody>
      </p:sp>
      <p:sp>
        <p:nvSpPr>
          <p:cNvPr id="7" name="Slide Number Placeholder 6"/>
          <p:cNvSpPr>
            <a:spLocks noGrp="1"/>
          </p:cNvSpPr>
          <p:nvPr>
            <p:ph type="sldNum" sz="quarter" idx="12"/>
          </p:nvPr>
        </p:nvSpPr>
        <p:spPr/>
        <p:txBody>
          <a:bodyPr/>
          <a:lstStyle/>
          <a:p>
            <a:fld id="{D4B81BAA-DFDE-42D0-9135-30D5D76F08BE}" type="slidenum">
              <a:rPr lang="en-IE" smtClean="0"/>
              <a:t>‹#›</a:t>
            </a:fld>
            <a:endParaRPr lang="en-IE"/>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42" name="Group 41"/>
          <p:cNvGrpSpPr/>
          <p:nvPr/>
        </p:nvGrpSpPr>
        <p:grpSpPr>
          <a:xfrm>
            <a:off x="-304800" y="0"/>
            <a:ext cx="9932332" cy="6858000"/>
            <a:chOff x="-382404" y="0"/>
            <a:chExt cx="9932332" cy="6858000"/>
          </a:xfrm>
        </p:grpSpPr>
        <p:grpSp>
          <p:nvGrpSpPr>
            <p:cNvPr id="43" name="Group 44"/>
            <p:cNvGrpSpPr/>
            <p:nvPr/>
          </p:nvGrpSpPr>
          <p:grpSpPr>
            <a:xfrm>
              <a:off x="0" y="0"/>
              <a:ext cx="9144000" cy="6858000"/>
              <a:chOff x="0" y="0"/>
              <a:chExt cx="9144000" cy="6858000"/>
            </a:xfrm>
          </p:grpSpPr>
          <p:grpSp>
            <p:nvGrpSpPr>
              <p:cNvPr id="101" name="Group 4"/>
              <p:cNvGrpSpPr/>
              <p:nvPr/>
            </p:nvGrpSpPr>
            <p:grpSpPr>
              <a:xfrm>
                <a:off x="0" y="0"/>
                <a:ext cx="2514600" cy="6858000"/>
                <a:chOff x="0" y="0"/>
                <a:chExt cx="2514600" cy="6858000"/>
              </a:xfrm>
            </p:grpSpPr>
            <p:sp>
              <p:nvSpPr>
                <p:cNvPr id="113" name="Rectangle 112"/>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4" name="Rectangle 2"/>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5" name="Rectangle 3"/>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2" name="Group 5"/>
              <p:cNvGrpSpPr/>
              <p:nvPr/>
            </p:nvGrpSpPr>
            <p:grpSpPr>
              <a:xfrm>
                <a:off x="422910" y="0"/>
                <a:ext cx="2514600" cy="6858000"/>
                <a:chOff x="0" y="0"/>
                <a:chExt cx="2514600" cy="6858000"/>
              </a:xfrm>
            </p:grpSpPr>
            <p:sp>
              <p:nvSpPr>
                <p:cNvPr id="110" name="Rectangle 109"/>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1" name="Rectangle 110"/>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2" name="Rectangle 111"/>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pSp>
            <p:nvGrpSpPr>
              <p:cNvPr id="103" name="Group 9"/>
              <p:cNvGrpSpPr/>
              <p:nvPr/>
            </p:nvGrpSpPr>
            <p:grpSpPr>
              <a:xfrm rot="10800000">
                <a:off x="6629400" y="0"/>
                <a:ext cx="2514600" cy="6858000"/>
                <a:chOff x="0" y="0"/>
                <a:chExt cx="2514600" cy="6858000"/>
              </a:xfrm>
            </p:grpSpPr>
            <p:sp>
              <p:nvSpPr>
                <p:cNvPr id="107" name="Rectangle 106"/>
                <p:cNvSpPr/>
                <p:nvPr/>
              </p:nvSpPr>
              <p:spPr>
                <a:xfrm>
                  <a:off x="914400" y="0"/>
                  <a:ext cx="1600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 name="Rectangle 107"/>
                <p:cNvSpPr/>
                <p:nvPr/>
              </p:nvSpPr>
              <p:spPr>
                <a:xfrm>
                  <a:off x="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9" name="Rectangle 108"/>
                <p:cNvSpPr/>
                <p:nvPr/>
              </p:nvSpPr>
              <p:spPr>
                <a:xfrm>
                  <a:off x="2286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4" name="Rectangle 103"/>
              <p:cNvSpPr/>
              <p:nvPr/>
            </p:nvSpPr>
            <p:spPr>
              <a:xfrm>
                <a:off x="3810000" y="0"/>
                <a:ext cx="28194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Rectangle 104"/>
              <p:cNvSpPr/>
              <p:nvPr/>
            </p:nvSpPr>
            <p:spPr>
              <a:xfrm>
                <a:off x="2895600" y="0"/>
                <a:ext cx="4572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6" name="Rectangle 105"/>
              <p:cNvSpPr/>
              <p:nvPr/>
            </p:nvSpPr>
            <p:spPr>
              <a:xfrm>
                <a:off x="3124200" y="0"/>
                <a:ext cx="762000" cy="6858000"/>
              </a:xfrm>
              <a:prstGeom prst="rect">
                <a:avLst/>
              </a:prstGeom>
              <a:solidFill>
                <a:schemeClr val="bg1">
                  <a:alpha val="1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44" name="Freeform 43"/>
            <p:cNvSpPr/>
            <p:nvPr/>
          </p:nvSpPr>
          <p:spPr>
            <a:xfrm>
              <a:off x="-11875" y="5035138"/>
              <a:ext cx="9144000" cy="1175655"/>
            </a:xfrm>
            <a:custGeom>
              <a:avLst/>
              <a:gdLst>
                <a:gd name="connsiteX0" fmla="*/ 0 w 9144000"/>
                <a:gd name="connsiteY0" fmla="*/ 1116280 h 1175656"/>
                <a:gd name="connsiteX1" fmla="*/ 1674420 w 9144000"/>
                <a:gd name="connsiteY1" fmla="*/ 1163781 h 1175656"/>
                <a:gd name="connsiteX2" fmla="*/ 4120737 w 9144000"/>
                <a:gd name="connsiteY2" fmla="*/ 1045028 h 1175656"/>
                <a:gd name="connsiteX3" fmla="*/ 7172696 w 9144000"/>
                <a:gd name="connsiteY3" fmla="*/ 605641 h 1175656"/>
                <a:gd name="connsiteX4" fmla="*/ 9144000 w 9144000"/>
                <a:gd name="connsiteY4" fmla="*/ 0 h 1175656"/>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270659 h 1330035"/>
                <a:gd name="connsiteX1" fmla="*/ 1674420 w 9144000"/>
                <a:gd name="connsiteY1" fmla="*/ 1318160 h 1330035"/>
                <a:gd name="connsiteX2" fmla="*/ 4120737 w 9144000"/>
                <a:gd name="connsiteY2" fmla="*/ 1199407 h 1330035"/>
                <a:gd name="connsiteX3" fmla="*/ 7172696 w 9144000"/>
                <a:gd name="connsiteY3" fmla="*/ 760020 h 1330035"/>
                <a:gd name="connsiteX4" fmla="*/ 9144000 w 9144000"/>
                <a:gd name="connsiteY4" fmla="*/ 0 h 1330035"/>
                <a:gd name="connsiteX0" fmla="*/ 0 w 9144000"/>
                <a:gd name="connsiteY0" fmla="*/ 1116279 h 1175655"/>
                <a:gd name="connsiteX1" fmla="*/ 1674420 w 9144000"/>
                <a:gd name="connsiteY1" fmla="*/ 1163780 h 1175655"/>
                <a:gd name="connsiteX2" fmla="*/ 4120737 w 9144000"/>
                <a:gd name="connsiteY2" fmla="*/ 1045027 h 1175655"/>
                <a:gd name="connsiteX3" fmla="*/ 7172696 w 9144000"/>
                <a:gd name="connsiteY3" fmla="*/ 605640 h 1175655"/>
                <a:gd name="connsiteX4" fmla="*/ 9144000 w 9144000"/>
                <a:gd name="connsiteY4" fmla="*/ 0 h 11756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1175655">
                  <a:moveTo>
                    <a:pt x="0" y="1116279"/>
                  </a:moveTo>
                  <a:cubicBezTo>
                    <a:pt x="493815" y="1145967"/>
                    <a:pt x="987631" y="1175655"/>
                    <a:pt x="1674420" y="1163780"/>
                  </a:cubicBezTo>
                  <a:cubicBezTo>
                    <a:pt x="2361209" y="1151905"/>
                    <a:pt x="3204358" y="1138050"/>
                    <a:pt x="4120737" y="1045027"/>
                  </a:cubicBezTo>
                  <a:cubicBezTo>
                    <a:pt x="5037116" y="952004"/>
                    <a:pt x="6335486" y="779811"/>
                    <a:pt x="7172696" y="605640"/>
                  </a:cubicBezTo>
                  <a:cubicBezTo>
                    <a:pt x="8009907" y="431469"/>
                    <a:pt x="8866910" y="154379"/>
                    <a:pt x="9144000" y="0"/>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5" name="Freeform 44"/>
            <p:cNvSpPr/>
            <p:nvPr/>
          </p:nvSpPr>
          <p:spPr>
            <a:xfrm>
              <a:off x="-11875" y="3467595"/>
              <a:ext cx="9144000" cy="890650"/>
            </a:xfrm>
            <a:custGeom>
              <a:avLst/>
              <a:gdLst>
                <a:gd name="connsiteX0" fmla="*/ 0 w 9144000"/>
                <a:gd name="connsiteY0" fmla="*/ 890650 h 890650"/>
                <a:gd name="connsiteX1" fmla="*/ 1045028 w 9144000"/>
                <a:gd name="connsiteY1" fmla="*/ 475013 h 890650"/>
                <a:gd name="connsiteX2" fmla="*/ 3111335 w 9144000"/>
                <a:gd name="connsiteY2" fmla="*/ 71252 h 890650"/>
                <a:gd name="connsiteX3" fmla="*/ 5913911 w 9144000"/>
                <a:gd name="connsiteY3" fmla="*/ 71252 h 890650"/>
                <a:gd name="connsiteX4" fmla="*/ 9144000 w 9144000"/>
                <a:gd name="connsiteY4" fmla="*/ 498764 h 890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144000" h="890650">
                  <a:moveTo>
                    <a:pt x="0" y="890650"/>
                  </a:moveTo>
                  <a:cubicBezTo>
                    <a:pt x="263236" y="751114"/>
                    <a:pt x="526472" y="611579"/>
                    <a:pt x="1045028" y="475013"/>
                  </a:cubicBezTo>
                  <a:cubicBezTo>
                    <a:pt x="1563584" y="338447"/>
                    <a:pt x="2299855" y="138545"/>
                    <a:pt x="3111335" y="71252"/>
                  </a:cubicBezTo>
                  <a:cubicBezTo>
                    <a:pt x="3922815" y="3959"/>
                    <a:pt x="4908467" y="0"/>
                    <a:pt x="5913911" y="71252"/>
                  </a:cubicBezTo>
                  <a:cubicBezTo>
                    <a:pt x="6919355" y="142504"/>
                    <a:pt x="8595756" y="427512"/>
                    <a:pt x="9144000" y="498764"/>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6" name="Freeform 45"/>
            <p:cNvSpPr/>
            <p:nvPr/>
          </p:nvSpPr>
          <p:spPr>
            <a:xfrm>
              <a:off x="-23751" y="5640779"/>
              <a:ext cx="3004457" cy="1211283"/>
            </a:xfrm>
            <a:custGeom>
              <a:avLst/>
              <a:gdLst>
                <a:gd name="connsiteX0" fmla="*/ 0 w 3004457"/>
                <a:gd name="connsiteY0" fmla="*/ 0 h 1211283"/>
                <a:gd name="connsiteX1" fmla="*/ 3004457 w 3004457"/>
                <a:gd name="connsiteY1" fmla="*/ 1211283 h 1211283"/>
              </a:gdLst>
              <a:ahLst/>
              <a:cxnLst>
                <a:cxn ang="0">
                  <a:pos x="connsiteX0" y="connsiteY0"/>
                </a:cxn>
                <a:cxn ang="0">
                  <a:pos x="connsiteX1" y="connsiteY1"/>
                </a:cxn>
              </a:cxnLst>
              <a:rect l="l" t="t" r="r" b="b"/>
              <a:pathLst>
                <a:path w="3004457" h="1211283">
                  <a:moveTo>
                    <a:pt x="0" y="0"/>
                  </a:moveTo>
                  <a:cubicBezTo>
                    <a:pt x="1103415" y="501732"/>
                    <a:pt x="2206831" y="1003465"/>
                    <a:pt x="3004457" y="1211283"/>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7" name="Freeform 46"/>
            <p:cNvSpPr/>
            <p:nvPr/>
          </p:nvSpPr>
          <p:spPr>
            <a:xfrm>
              <a:off x="-11875" y="5284519"/>
              <a:ext cx="9144000" cy="1478478"/>
            </a:xfrm>
            <a:custGeom>
              <a:avLst/>
              <a:gdLst>
                <a:gd name="connsiteX0" fmla="*/ 0 w 9144000"/>
                <a:gd name="connsiteY0" fmla="*/ 0 h 1478478"/>
                <a:gd name="connsiteX1" fmla="*/ 1104405 w 9144000"/>
                <a:gd name="connsiteY1" fmla="*/ 344385 h 1478478"/>
                <a:gd name="connsiteX2" fmla="*/ 3194462 w 9144000"/>
                <a:gd name="connsiteY2" fmla="*/ 866899 h 1478478"/>
                <a:gd name="connsiteX3" fmla="*/ 5676405 w 9144000"/>
                <a:gd name="connsiteY3" fmla="*/ 1282536 h 1478478"/>
                <a:gd name="connsiteX4" fmla="*/ 7730836 w 9144000"/>
                <a:gd name="connsiteY4" fmla="*/ 1448790 h 1478478"/>
                <a:gd name="connsiteX5" fmla="*/ 8573984 w 9144000"/>
                <a:gd name="connsiteY5" fmla="*/ 1460665 h 1478478"/>
                <a:gd name="connsiteX6" fmla="*/ 9144000 w 9144000"/>
                <a:gd name="connsiteY6" fmla="*/ 1425039 h 14784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44000" h="1478478">
                  <a:moveTo>
                    <a:pt x="0" y="0"/>
                  </a:moveTo>
                  <a:cubicBezTo>
                    <a:pt x="285997" y="99951"/>
                    <a:pt x="571995" y="199902"/>
                    <a:pt x="1104405" y="344385"/>
                  </a:cubicBezTo>
                  <a:cubicBezTo>
                    <a:pt x="1636815" y="488868"/>
                    <a:pt x="2432462" y="710541"/>
                    <a:pt x="3194462" y="866899"/>
                  </a:cubicBezTo>
                  <a:cubicBezTo>
                    <a:pt x="3956462" y="1023258"/>
                    <a:pt x="4920343" y="1185554"/>
                    <a:pt x="5676405" y="1282536"/>
                  </a:cubicBezTo>
                  <a:cubicBezTo>
                    <a:pt x="6432467" y="1379518"/>
                    <a:pt x="7247906" y="1419102"/>
                    <a:pt x="7730836" y="1448790"/>
                  </a:cubicBezTo>
                  <a:cubicBezTo>
                    <a:pt x="8213766" y="1478478"/>
                    <a:pt x="8338457" y="1464623"/>
                    <a:pt x="8573984" y="1460665"/>
                  </a:cubicBezTo>
                  <a:cubicBezTo>
                    <a:pt x="8809511" y="1456707"/>
                    <a:pt x="8976755" y="1440873"/>
                    <a:pt x="9144000" y="1425039"/>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49" name="Freeform 48"/>
            <p:cNvSpPr/>
            <p:nvPr/>
          </p:nvSpPr>
          <p:spPr>
            <a:xfrm>
              <a:off x="2137558" y="5132120"/>
              <a:ext cx="6982691" cy="1719942"/>
            </a:xfrm>
            <a:custGeom>
              <a:avLst/>
              <a:gdLst>
                <a:gd name="connsiteX0" fmla="*/ 0 w 6982691"/>
                <a:gd name="connsiteY0" fmla="*/ 1719942 h 1719942"/>
                <a:gd name="connsiteX1" fmla="*/ 546265 w 6982691"/>
                <a:gd name="connsiteY1" fmla="*/ 1185553 h 1719942"/>
                <a:gd name="connsiteX2" fmla="*/ 1330037 w 6982691"/>
                <a:gd name="connsiteY2" fmla="*/ 710540 h 1719942"/>
                <a:gd name="connsiteX3" fmla="*/ 2078182 w 6982691"/>
                <a:gd name="connsiteY3" fmla="*/ 437407 h 1719942"/>
                <a:gd name="connsiteX4" fmla="*/ 3348842 w 6982691"/>
                <a:gd name="connsiteY4" fmla="*/ 152399 h 1719942"/>
                <a:gd name="connsiteX5" fmla="*/ 4001985 w 6982691"/>
                <a:gd name="connsiteY5" fmla="*/ 69272 h 1719942"/>
                <a:gd name="connsiteX6" fmla="*/ 5047013 w 6982691"/>
                <a:gd name="connsiteY6" fmla="*/ 9896 h 1719942"/>
                <a:gd name="connsiteX7" fmla="*/ 5890161 w 6982691"/>
                <a:gd name="connsiteY7" fmla="*/ 9896 h 1719942"/>
                <a:gd name="connsiteX8" fmla="*/ 6495803 w 6982691"/>
                <a:gd name="connsiteY8" fmla="*/ 9896 h 1719942"/>
                <a:gd name="connsiteX9" fmla="*/ 6899564 w 6982691"/>
                <a:gd name="connsiteY9" fmla="*/ 33646 h 1719942"/>
                <a:gd name="connsiteX10" fmla="*/ 6982691 w 6982691"/>
                <a:gd name="connsiteY10" fmla="*/ 45522 h 17199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82691" h="1719942">
                  <a:moveTo>
                    <a:pt x="0" y="1719942"/>
                  </a:moveTo>
                  <a:cubicBezTo>
                    <a:pt x="162296" y="1536864"/>
                    <a:pt x="324592" y="1353787"/>
                    <a:pt x="546265" y="1185553"/>
                  </a:cubicBezTo>
                  <a:cubicBezTo>
                    <a:pt x="767938" y="1017319"/>
                    <a:pt x="1074718" y="835231"/>
                    <a:pt x="1330037" y="710540"/>
                  </a:cubicBezTo>
                  <a:cubicBezTo>
                    <a:pt x="1585356" y="585849"/>
                    <a:pt x="1741715" y="530430"/>
                    <a:pt x="2078182" y="437407"/>
                  </a:cubicBezTo>
                  <a:cubicBezTo>
                    <a:pt x="2414649" y="344384"/>
                    <a:pt x="3028208" y="213755"/>
                    <a:pt x="3348842" y="152399"/>
                  </a:cubicBezTo>
                  <a:cubicBezTo>
                    <a:pt x="3669476" y="91043"/>
                    <a:pt x="3718957" y="93022"/>
                    <a:pt x="4001985" y="69272"/>
                  </a:cubicBezTo>
                  <a:cubicBezTo>
                    <a:pt x="4285013" y="45522"/>
                    <a:pt x="4732317" y="19792"/>
                    <a:pt x="5047013" y="9896"/>
                  </a:cubicBezTo>
                  <a:cubicBezTo>
                    <a:pt x="5361709" y="0"/>
                    <a:pt x="5890161" y="9896"/>
                    <a:pt x="5890161" y="9896"/>
                  </a:cubicBezTo>
                  <a:lnTo>
                    <a:pt x="6495803" y="9896"/>
                  </a:lnTo>
                  <a:cubicBezTo>
                    <a:pt x="6664037" y="13854"/>
                    <a:pt x="6818416" y="27708"/>
                    <a:pt x="6899564" y="33646"/>
                  </a:cubicBezTo>
                  <a:cubicBezTo>
                    <a:pt x="6980712" y="39584"/>
                    <a:pt x="6953003" y="37605"/>
                    <a:pt x="6982691" y="45522"/>
                  </a:cubicBezTo>
                </a:path>
              </a:pathLst>
            </a:custGeom>
            <a:ln w="6350">
              <a:solidFill>
                <a:schemeClr val="bg1">
                  <a:alpha val="20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50" name="Hexagon 49"/>
            <p:cNvSpPr/>
            <p:nvPr/>
          </p:nvSpPr>
          <p:spPr>
            <a:xfrm rot="1800000">
              <a:off x="2996165" y="2859252"/>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Hexagon 50"/>
            <p:cNvSpPr/>
            <p:nvPr/>
          </p:nvSpPr>
          <p:spPr>
            <a:xfrm rot="1800000">
              <a:off x="3720065" y="4126078"/>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Hexagon 51"/>
            <p:cNvSpPr/>
            <p:nvPr/>
          </p:nvSpPr>
          <p:spPr>
            <a:xfrm rot="1800000">
              <a:off x="3729591" y="1592427"/>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Hexagon 52"/>
            <p:cNvSpPr/>
            <p:nvPr/>
          </p:nvSpPr>
          <p:spPr>
            <a:xfrm rot="1800000">
              <a:off x="2977115" y="325603"/>
              <a:ext cx="1601400" cy="1388236"/>
            </a:xfrm>
            <a:prstGeom prst="hexagon">
              <a:avLst>
                <a:gd name="adj" fmla="val 28544"/>
                <a:gd name="vf" fmla="val 115470"/>
              </a:avLst>
            </a:prstGeom>
            <a:solidFill>
              <a:schemeClr val="bg1">
                <a:alpha val="4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Hexagon 53"/>
            <p:cNvSpPr/>
            <p:nvPr/>
          </p:nvSpPr>
          <p:spPr>
            <a:xfrm rot="1800000">
              <a:off x="4463014" y="5383378"/>
              <a:ext cx="1601400" cy="1388236"/>
            </a:xfrm>
            <a:prstGeom prst="hexagon">
              <a:avLst>
                <a:gd name="adj" fmla="val 28544"/>
                <a:gd name="vf" fmla="val 115470"/>
              </a:avLst>
            </a:prstGeom>
            <a:solidFill>
              <a:schemeClr val="bg1">
                <a:alpha val="6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Freeform 54"/>
            <p:cNvSpPr/>
            <p:nvPr/>
          </p:nvSpPr>
          <p:spPr>
            <a:xfrm rot="1800000">
              <a:off x="-382404" y="4201528"/>
              <a:ext cx="1261499"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56357 w 1261499"/>
                <a:gd name="connsiteY5" fmla="*/ 1388236 h 1388236"/>
                <a:gd name="connsiteX6" fmla="*/ 0 w 1261499"/>
                <a:gd name="connsiteY6" fmla="*/ 105098 h 1388236"/>
                <a:gd name="connsiteX0" fmla="*/ 0 w 1261499"/>
                <a:gd name="connsiteY0" fmla="*/ 105098 h 1388236"/>
                <a:gd name="connsiteX1" fmla="*/ 56357 w 1261499"/>
                <a:gd name="connsiteY1" fmla="*/ 0 h 1388236"/>
                <a:gd name="connsiteX2" fmla="*/ 865241 w 1261499"/>
                <a:gd name="connsiteY2" fmla="*/ 0 h 1388236"/>
                <a:gd name="connsiteX3" fmla="*/ 1261499 w 1261499"/>
                <a:gd name="connsiteY3" fmla="*/ 694118 h 1388236"/>
                <a:gd name="connsiteX4" fmla="*/ 865241 w 1261499"/>
                <a:gd name="connsiteY4" fmla="*/ 1388236 h 1388236"/>
                <a:gd name="connsiteX5" fmla="*/ 744578 w 1261499"/>
                <a:gd name="connsiteY5" fmla="*/ 1387893 h 1388236"/>
                <a:gd name="connsiteX6" fmla="*/ 0 w 1261499"/>
                <a:gd name="connsiteY6" fmla="*/ 10509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61499" h="1388236">
                  <a:moveTo>
                    <a:pt x="0" y="105098"/>
                  </a:moveTo>
                  <a:lnTo>
                    <a:pt x="56357" y="0"/>
                  </a:lnTo>
                  <a:lnTo>
                    <a:pt x="865241" y="0"/>
                  </a:lnTo>
                  <a:lnTo>
                    <a:pt x="1261499" y="694118"/>
                  </a:lnTo>
                  <a:lnTo>
                    <a:pt x="865241" y="1388236"/>
                  </a:lnTo>
                  <a:lnTo>
                    <a:pt x="744578" y="1387893"/>
                  </a:lnTo>
                  <a:lnTo>
                    <a:pt x="0" y="105098"/>
                  </a:lnTo>
                  <a:close/>
                </a:path>
              </a:pathLst>
            </a:cu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Hexagon 55"/>
            <p:cNvSpPr/>
            <p:nvPr/>
          </p:nvSpPr>
          <p:spPr>
            <a:xfrm rot="1800000">
              <a:off x="24365" y="540242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Hexagon 56"/>
            <p:cNvSpPr/>
            <p:nvPr/>
          </p:nvSpPr>
          <p:spPr>
            <a:xfrm rot="1800000">
              <a:off x="52941" y="284972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Hexagon 57"/>
            <p:cNvSpPr/>
            <p:nvPr/>
          </p:nvSpPr>
          <p:spPr>
            <a:xfrm rot="1800000">
              <a:off x="776840" y="4126077"/>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Hexagon 58"/>
            <p:cNvSpPr/>
            <p:nvPr/>
          </p:nvSpPr>
          <p:spPr>
            <a:xfrm rot="1800000">
              <a:off x="1510265" y="54119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Hexagon 59"/>
            <p:cNvSpPr/>
            <p:nvPr/>
          </p:nvSpPr>
          <p:spPr>
            <a:xfrm rot="1800000">
              <a:off x="1529316" y="2859252"/>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5" name="Hexagon 94"/>
            <p:cNvSpPr/>
            <p:nvPr/>
          </p:nvSpPr>
          <p:spPr>
            <a:xfrm rot="1800000">
              <a:off x="795890" y="1563853"/>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6" name="Hexagon 95"/>
            <p:cNvSpPr/>
            <p:nvPr/>
          </p:nvSpPr>
          <p:spPr>
            <a:xfrm rot="1800000">
              <a:off x="6806166" y="4145128"/>
              <a:ext cx="1601400" cy="1388236"/>
            </a:xfrm>
            <a:prstGeom prst="hexagon">
              <a:avLst>
                <a:gd name="adj" fmla="val 28544"/>
                <a:gd name="vf" fmla="val 115470"/>
              </a:avLst>
            </a:prstGeom>
            <a:solidFill>
              <a:schemeClr val="bg1">
                <a:alpha val="10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7" name="Hexagon 96"/>
            <p:cNvSpPr/>
            <p:nvPr/>
          </p:nvSpPr>
          <p:spPr>
            <a:xfrm rot="1800000">
              <a:off x="7549116" y="5421479"/>
              <a:ext cx="1601400" cy="1388236"/>
            </a:xfrm>
            <a:prstGeom prst="hexagon">
              <a:avLst>
                <a:gd name="adj" fmla="val 28544"/>
                <a:gd name="vf" fmla="val 115470"/>
              </a:avLst>
            </a:pr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8" name="Hexagon 97"/>
            <p:cNvSpPr/>
            <p:nvPr/>
          </p:nvSpPr>
          <p:spPr>
            <a:xfrm rot="1800000">
              <a:off x="7549117" y="2868778"/>
              <a:ext cx="1601400" cy="1388236"/>
            </a:xfrm>
            <a:prstGeom prst="hexagon">
              <a:avLst>
                <a:gd name="adj" fmla="val 28544"/>
                <a:gd name="vf" fmla="val 115470"/>
              </a:avLst>
            </a:prstGeom>
            <a:solidFill>
              <a:schemeClr val="bg1">
                <a:alpha val="7000"/>
              </a:schemeClr>
            </a:solidFill>
            <a:ln w="12700">
              <a:solidFill>
                <a:schemeClr val="bg1">
                  <a:alpha val="8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9" name="Freeform 98"/>
            <p:cNvSpPr/>
            <p:nvPr/>
          </p:nvSpPr>
          <p:spPr>
            <a:xfrm rot="1800000">
              <a:off x="8306521" y="4055629"/>
              <a:ext cx="1243407" cy="1388236"/>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118 h 1388236"/>
                <a:gd name="connsiteX1" fmla="*/ 396258 w 1601400"/>
                <a:gd name="connsiteY1" fmla="*/ 0 h 1388236"/>
                <a:gd name="connsiteX2" fmla="*/ 474029 w 1601400"/>
                <a:gd name="connsiteY2" fmla="*/ 4016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243407"/>
                <a:gd name="connsiteY0" fmla="*/ 694118 h 1388236"/>
                <a:gd name="connsiteX1" fmla="*/ 396258 w 1243407"/>
                <a:gd name="connsiteY1" fmla="*/ 0 h 1388236"/>
                <a:gd name="connsiteX2" fmla="*/ 474029 w 1243407"/>
                <a:gd name="connsiteY2" fmla="*/ 4016 h 1388236"/>
                <a:gd name="connsiteX3" fmla="*/ 1243407 w 1243407"/>
                <a:gd name="connsiteY3" fmla="*/ 1325983 h 1388236"/>
                <a:gd name="connsiteX4" fmla="*/ 1205142 w 1243407"/>
                <a:gd name="connsiteY4" fmla="*/ 1388236 h 1388236"/>
                <a:gd name="connsiteX5" fmla="*/ 396258 w 1243407"/>
                <a:gd name="connsiteY5" fmla="*/ 1388236 h 1388236"/>
                <a:gd name="connsiteX6" fmla="*/ 0 w 1243407"/>
                <a:gd name="connsiteY6" fmla="*/ 694118 h 13882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3407" h="1388236">
                  <a:moveTo>
                    <a:pt x="0" y="694118"/>
                  </a:moveTo>
                  <a:lnTo>
                    <a:pt x="396258" y="0"/>
                  </a:lnTo>
                  <a:lnTo>
                    <a:pt x="474029" y="4016"/>
                  </a:lnTo>
                  <a:lnTo>
                    <a:pt x="1243407" y="1325983"/>
                  </a:lnTo>
                  <a:lnTo>
                    <a:pt x="1205142" y="1388236"/>
                  </a:lnTo>
                  <a:lnTo>
                    <a:pt x="396258" y="1388236"/>
                  </a:lnTo>
                  <a:lnTo>
                    <a:pt x="0" y="694118"/>
                  </a:lnTo>
                  <a:close/>
                </a:path>
              </a:pathLst>
            </a:custGeom>
            <a:solidFill>
              <a:schemeClr val="bg1">
                <a:alpha val="400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0" name="Freeform 99"/>
            <p:cNvSpPr/>
            <p:nvPr/>
          </p:nvSpPr>
          <p:spPr>
            <a:xfrm rot="1800000">
              <a:off x="8306771" y="1511524"/>
              <a:ext cx="1241871" cy="1388822"/>
            </a:xfrm>
            <a:custGeom>
              <a:avLst/>
              <a:gdLst>
                <a:gd name="connsiteX0" fmla="*/ 0 w 1601400"/>
                <a:gd name="connsiteY0" fmla="*/ 694118 h 1388236"/>
                <a:gd name="connsiteX1" fmla="*/ 396258 w 1601400"/>
                <a:gd name="connsiteY1" fmla="*/ 0 h 1388236"/>
                <a:gd name="connsiteX2" fmla="*/ 1205142 w 1601400"/>
                <a:gd name="connsiteY2" fmla="*/ 0 h 1388236"/>
                <a:gd name="connsiteX3" fmla="*/ 1601400 w 1601400"/>
                <a:gd name="connsiteY3" fmla="*/ 694118 h 1388236"/>
                <a:gd name="connsiteX4" fmla="*/ 1205142 w 1601400"/>
                <a:gd name="connsiteY4" fmla="*/ 1388236 h 1388236"/>
                <a:gd name="connsiteX5" fmla="*/ 396258 w 1601400"/>
                <a:gd name="connsiteY5" fmla="*/ 1388236 h 1388236"/>
                <a:gd name="connsiteX6" fmla="*/ 0 w 1601400"/>
                <a:gd name="connsiteY6" fmla="*/ 694118 h 1388236"/>
                <a:gd name="connsiteX0" fmla="*/ 0 w 1601400"/>
                <a:gd name="connsiteY0" fmla="*/ 694704 h 1388822"/>
                <a:gd name="connsiteX1" fmla="*/ 396258 w 1601400"/>
                <a:gd name="connsiteY1" fmla="*/ 586 h 1388822"/>
                <a:gd name="connsiteX2" fmla="*/ 482002 w 1601400"/>
                <a:gd name="connsiteY2" fmla="*/ 0 h 1388822"/>
                <a:gd name="connsiteX3" fmla="*/ 1601400 w 1601400"/>
                <a:gd name="connsiteY3" fmla="*/ 694704 h 1388822"/>
                <a:gd name="connsiteX4" fmla="*/ 1205142 w 1601400"/>
                <a:gd name="connsiteY4" fmla="*/ 1388822 h 1388822"/>
                <a:gd name="connsiteX5" fmla="*/ 396258 w 1601400"/>
                <a:gd name="connsiteY5" fmla="*/ 1388822 h 1388822"/>
                <a:gd name="connsiteX6" fmla="*/ 0 w 1601400"/>
                <a:gd name="connsiteY6" fmla="*/ 694704 h 1388822"/>
                <a:gd name="connsiteX0" fmla="*/ 0 w 1241871"/>
                <a:gd name="connsiteY0" fmla="*/ 694704 h 1388822"/>
                <a:gd name="connsiteX1" fmla="*/ 396258 w 1241871"/>
                <a:gd name="connsiteY1" fmla="*/ 586 h 1388822"/>
                <a:gd name="connsiteX2" fmla="*/ 482002 w 1241871"/>
                <a:gd name="connsiteY2" fmla="*/ 0 h 1388822"/>
                <a:gd name="connsiteX3" fmla="*/ 1241871 w 1241871"/>
                <a:gd name="connsiteY3" fmla="*/ 1323912 h 1388822"/>
                <a:gd name="connsiteX4" fmla="*/ 1205142 w 1241871"/>
                <a:gd name="connsiteY4" fmla="*/ 1388822 h 1388822"/>
                <a:gd name="connsiteX5" fmla="*/ 396258 w 1241871"/>
                <a:gd name="connsiteY5" fmla="*/ 1388822 h 1388822"/>
                <a:gd name="connsiteX6" fmla="*/ 0 w 1241871"/>
                <a:gd name="connsiteY6" fmla="*/ 694704 h 13888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41871" h="1388822">
                  <a:moveTo>
                    <a:pt x="0" y="694704"/>
                  </a:moveTo>
                  <a:lnTo>
                    <a:pt x="396258" y="586"/>
                  </a:lnTo>
                  <a:lnTo>
                    <a:pt x="482002" y="0"/>
                  </a:lnTo>
                  <a:lnTo>
                    <a:pt x="1241871" y="1323912"/>
                  </a:lnTo>
                  <a:lnTo>
                    <a:pt x="1205142" y="1388822"/>
                  </a:lnTo>
                  <a:lnTo>
                    <a:pt x="396258" y="1388822"/>
                  </a:lnTo>
                  <a:lnTo>
                    <a:pt x="0" y="694704"/>
                  </a:lnTo>
                  <a:close/>
                </a:path>
              </a:pathLst>
            </a:custGeom>
            <a:solidFill>
              <a:schemeClr val="bg1">
                <a:alpha val="0"/>
              </a:schemeClr>
            </a:solidFill>
            <a:ln w="12700">
              <a:solidFill>
                <a:schemeClr val="bg1">
                  <a:alpha val="12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66" name="Rectangle 65"/>
          <p:cNvSpPr/>
          <p:nvPr/>
        </p:nvSpPr>
        <p:spPr>
          <a:xfrm>
            <a:off x="457200" y="333487"/>
            <a:ext cx="8229600" cy="6185647"/>
          </a:xfrm>
          <a:prstGeom prst="rect">
            <a:avLst/>
          </a:prstGeom>
          <a:solidFill>
            <a:schemeClr val="bg1"/>
          </a:solidFill>
          <a:ln w="63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Rectangle 69"/>
          <p:cNvSpPr/>
          <p:nvPr/>
        </p:nvSpPr>
        <p:spPr>
          <a:xfrm>
            <a:off x="4561242" y="-21511"/>
            <a:ext cx="3679116" cy="699244"/>
          </a:xfrm>
          <a:prstGeom prst="rect">
            <a:avLst/>
          </a:prstGeom>
          <a:solidFill>
            <a:srgbClr val="F5F5F5"/>
          </a:solidFill>
          <a:ln>
            <a:solidFill>
              <a:schemeClr val="bg2">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Rectangle 70"/>
          <p:cNvSpPr/>
          <p:nvPr/>
        </p:nvSpPr>
        <p:spPr>
          <a:xfrm>
            <a:off x="4649096" y="-21510"/>
            <a:ext cx="3505200" cy="62393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43490" y="1027664"/>
            <a:ext cx="7024744" cy="1143000"/>
          </a:xfrm>
          <a:prstGeom prst="rect">
            <a:avLst/>
          </a:prstGeom>
        </p:spPr>
        <p:txBody>
          <a:bodyPr vert="horz" lIns="91440" tIns="45720" rIns="91440" bIns="45720" rtlCol="0" anchor="b">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1043492" y="2323652"/>
            <a:ext cx="6777317" cy="3508977"/>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5997388" y="224492"/>
            <a:ext cx="2133600" cy="365125"/>
          </a:xfrm>
          <a:prstGeom prst="rect">
            <a:avLst/>
          </a:prstGeom>
        </p:spPr>
        <p:txBody>
          <a:bodyPr vert="horz" lIns="91440" tIns="45720" rIns="91440" bIns="45720" rtlCol="0" anchor="ctr"/>
          <a:lstStyle>
            <a:lvl1pPr algn="r">
              <a:defRPr sz="1200">
                <a:solidFill>
                  <a:srgbClr val="FEFEFE"/>
                </a:solidFill>
              </a:defRPr>
            </a:lvl1pPr>
          </a:lstStyle>
          <a:p>
            <a:fld id="{6CFC61DA-50B8-46CC-9B1D-7C5DA586BE72}" type="datetimeFigureOut">
              <a:rPr lang="en-IE" smtClean="0"/>
              <a:t>16/01/2017</a:t>
            </a:fld>
            <a:endParaRPr lang="en-IE"/>
          </a:p>
        </p:txBody>
      </p:sp>
      <p:sp>
        <p:nvSpPr>
          <p:cNvPr id="5" name="Footer Placeholder 4"/>
          <p:cNvSpPr>
            <a:spLocks noGrp="1"/>
          </p:cNvSpPr>
          <p:nvPr>
            <p:ph type="ftr" sz="quarter" idx="3"/>
          </p:nvPr>
        </p:nvSpPr>
        <p:spPr>
          <a:xfrm>
            <a:off x="4641448" y="5852160"/>
            <a:ext cx="3502152" cy="365125"/>
          </a:xfrm>
          <a:prstGeom prst="rect">
            <a:avLst/>
          </a:prstGeom>
        </p:spPr>
        <p:txBody>
          <a:bodyPr vert="horz" lIns="91440" tIns="45720" rIns="91440" bIns="45720" rtlCol="0" anchor="ctr"/>
          <a:lstStyle>
            <a:lvl1pPr algn="r">
              <a:defRPr sz="1200">
                <a:solidFill>
                  <a:schemeClr val="accent1"/>
                </a:solidFill>
              </a:defRPr>
            </a:lvl1pPr>
          </a:lstStyle>
          <a:p>
            <a:endParaRPr lang="en-IE"/>
          </a:p>
        </p:txBody>
      </p:sp>
      <p:sp>
        <p:nvSpPr>
          <p:cNvPr id="6" name="Slide Number Placeholder 5"/>
          <p:cNvSpPr>
            <a:spLocks noGrp="1"/>
          </p:cNvSpPr>
          <p:nvPr>
            <p:ph type="sldNum" sz="quarter" idx="4"/>
          </p:nvPr>
        </p:nvSpPr>
        <p:spPr>
          <a:xfrm>
            <a:off x="4649096" y="224491"/>
            <a:ext cx="1332156" cy="365125"/>
          </a:xfrm>
          <a:prstGeom prst="rect">
            <a:avLst/>
          </a:prstGeom>
        </p:spPr>
        <p:txBody>
          <a:bodyPr vert="horz" lIns="91440" tIns="45720" rIns="91440" bIns="45720" rtlCol="0" anchor="ctr"/>
          <a:lstStyle>
            <a:lvl1pPr algn="l">
              <a:defRPr sz="1200">
                <a:solidFill>
                  <a:srgbClr val="FEFEFE"/>
                </a:solidFill>
              </a:defRPr>
            </a:lvl1pPr>
          </a:lstStyle>
          <a:p>
            <a:fld id="{D4B81BAA-DFDE-42D0-9135-30D5D76F08BE}" type="slidenum">
              <a:rPr lang="en-IE" smtClean="0"/>
              <a:t>‹#›</a:t>
            </a:fld>
            <a:endParaRPr lang="en-IE"/>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spcBef>
          <a:spcPct val="0"/>
        </a:spcBef>
        <a:buNone/>
        <a:defRPr sz="40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274320" algn="l" defTabSz="914400" rtl="0" eaLnBrk="1" latinLnBrk="0" hangingPunct="1">
        <a:spcBef>
          <a:spcPct val="20000"/>
        </a:spcBef>
        <a:buClr>
          <a:schemeClr val="accent1"/>
        </a:buClr>
        <a:buSzPct val="76000"/>
        <a:buFont typeface="Wingdings 2" pitchFamily="18" charset="2"/>
        <a:buChar char=""/>
        <a:defRPr sz="2400" kern="1200">
          <a:solidFill>
            <a:schemeClr val="tx2"/>
          </a:solidFill>
          <a:latin typeface="+mn-lt"/>
          <a:ea typeface="+mn-ea"/>
          <a:cs typeface="+mn-cs"/>
        </a:defRPr>
      </a:lvl1pPr>
      <a:lvl2pPr marL="640080" indent="-274320" algn="l" defTabSz="914400" rtl="0" eaLnBrk="1" latinLnBrk="0" hangingPunct="1">
        <a:spcBef>
          <a:spcPct val="20000"/>
        </a:spcBef>
        <a:buClr>
          <a:schemeClr val="accent1"/>
        </a:buClr>
        <a:buSzPct val="76000"/>
        <a:buFont typeface="Wingdings 2" pitchFamily="18" charset="2"/>
        <a:buChar char=""/>
        <a:defRPr sz="2200" kern="1200">
          <a:solidFill>
            <a:schemeClr val="tx2"/>
          </a:solidFill>
          <a:latin typeface="+mn-lt"/>
          <a:ea typeface="+mn-ea"/>
          <a:cs typeface="+mn-cs"/>
        </a:defRPr>
      </a:lvl2pPr>
      <a:lvl3pPr marL="914400" indent="-228600" algn="l" defTabSz="914400" rtl="0" eaLnBrk="1" latinLnBrk="0" hangingPunct="1">
        <a:spcBef>
          <a:spcPct val="20000"/>
        </a:spcBef>
        <a:buClr>
          <a:schemeClr val="accent1"/>
        </a:buClr>
        <a:buSzPct val="76000"/>
        <a:buFont typeface="Wingdings 2" pitchFamily="18" charset="2"/>
        <a:buChar char=""/>
        <a:defRPr sz="2000" kern="1200">
          <a:solidFill>
            <a:schemeClr val="tx2"/>
          </a:solidFill>
          <a:latin typeface="+mn-lt"/>
          <a:ea typeface="+mn-ea"/>
          <a:cs typeface="+mn-cs"/>
        </a:defRPr>
      </a:lvl3pPr>
      <a:lvl4pPr marL="1124712" indent="-228600" algn="l" defTabSz="914400" rtl="0" eaLnBrk="1" latinLnBrk="0" hangingPunct="1">
        <a:spcBef>
          <a:spcPct val="20000"/>
        </a:spcBef>
        <a:buClr>
          <a:schemeClr val="accent1"/>
        </a:buClr>
        <a:buSzPct val="76000"/>
        <a:buFont typeface="Wingdings 2" pitchFamily="18" charset="2"/>
        <a:buChar char=""/>
        <a:defRPr sz="1800" kern="1200">
          <a:solidFill>
            <a:schemeClr val="tx2"/>
          </a:solidFill>
          <a:latin typeface="+mn-lt"/>
          <a:ea typeface="+mn-ea"/>
          <a:cs typeface="+mn-cs"/>
        </a:defRPr>
      </a:lvl4pPr>
      <a:lvl5pPr marL="1325880" indent="-228600" algn="l" defTabSz="914400" rtl="0" eaLnBrk="1" latinLnBrk="0" hangingPunct="1">
        <a:spcBef>
          <a:spcPct val="20000"/>
        </a:spcBef>
        <a:buClr>
          <a:schemeClr val="accent1"/>
        </a:buClr>
        <a:buSzPct val="76000"/>
        <a:buFont typeface="Wingdings 2" pitchFamily="18" charset="2"/>
        <a:buChar char=""/>
        <a:defRPr sz="1600" kern="1200" baseline="0">
          <a:solidFill>
            <a:schemeClr val="tx2"/>
          </a:solidFill>
          <a:latin typeface="+mn-lt"/>
          <a:ea typeface="+mn-ea"/>
          <a:cs typeface="+mn-cs"/>
        </a:defRPr>
      </a:lvl5pPr>
      <a:lvl6pPr marL="1517904"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6pPr>
      <a:lvl7pPr marL="1719072"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7pPr>
      <a:lvl8pPr marL="1920240"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8pPr>
      <a:lvl9pPr marL="2121408" indent="-228600" algn="l" defTabSz="914400" rtl="0" eaLnBrk="1" latinLnBrk="0" hangingPunct="1">
        <a:spcBef>
          <a:spcPct val="20000"/>
        </a:spcBef>
        <a:buClr>
          <a:schemeClr val="accent1"/>
        </a:buClr>
        <a:buSzPct val="76000"/>
        <a:buFont typeface="Wingdings 2" pitchFamily="18" charset="2"/>
        <a:buChar char=""/>
        <a:defRPr sz="1400" kern="120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2.jpeg"/></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r>
              <a:rPr lang="en-IE" dirty="0" smtClean="0"/>
              <a:t>Child Neglect: Causes and Contexts</a:t>
            </a:r>
            <a:endParaRPr lang="en-IE" dirty="0"/>
          </a:p>
        </p:txBody>
      </p:sp>
      <p:sp>
        <p:nvSpPr>
          <p:cNvPr id="3" name="Subtitle 2"/>
          <p:cNvSpPr>
            <a:spLocks noGrp="1"/>
          </p:cNvSpPr>
          <p:nvPr>
            <p:ph type="subTitle" idx="1"/>
          </p:nvPr>
        </p:nvSpPr>
        <p:spPr/>
        <p:txBody>
          <a:bodyPr>
            <a:normAutofit lnSpcReduction="10000"/>
          </a:bodyPr>
          <a:lstStyle/>
          <a:p>
            <a:r>
              <a:rPr lang="en-IE" dirty="0" smtClean="0"/>
              <a:t>Dr. Helen Buckley</a:t>
            </a:r>
          </a:p>
          <a:p>
            <a:r>
              <a:rPr lang="en-IE" dirty="0" smtClean="0"/>
              <a:t>TIGALA conference</a:t>
            </a:r>
          </a:p>
          <a:p>
            <a:r>
              <a:rPr lang="en-IE" dirty="0" smtClean="0"/>
              <a:t>27</a:t>
            </a:r>
            <a:r>
              <a:rPr lang="en-IE" baseline="30000" dirty="0" smtClean="0"/>
              <a:t>th</a:t>
            </a:r>
            <a:r>
              <a:rPr lang="en-IE" dirty="0" smtClean="0"/>
              <a:t> January 2017</a:t>
            </a:r>
          </a:p>
          <a:p>
            <a:r>
              <a:rPr lang="en-IE" dirty="0" smtClean="0"/>
              <a:t>Killaloe Co. Clare</a:t>
            </a:r>
            <a:endParaRPr lang="en-IE" dirty="0"/>
          </a:p>
        </p:txBody>
      </p:sp>
    </p:spTree>
    <p:extLst>
      <p:ext uri="{BB962C8B-B14F-4D97-AF65-F5344CB8AC3E}">
        <p14:creationId xmlns:p14="http://schemas.microsoft.com/office/powerpoint/2010/main" val="10732470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xfrm>
            <a:off x="-180975" y="1125538"/>
            <a:ext cx="7848600" cy="717550"/>
          </a:xfrm>
        </p:spPr>
        <p:txBody>
          <a:bodyPr rtlCol="0">
            <a:normAutofit fontScale="90000"/>
          </a:bodyPr>
          <a:lstStyle/>
          <a:p>
            <a:pPr algn="ctr" eaLnBrk="1" fontAlgn="auto" hangingPunct="1">
              <a:spcAft>
                <a:spcPts val="0"/>
              </a:spcAft>
              <a:defRPr/>
            </a:pPr>
            <a:r>
              <a:rPr lang="en-IE" dirty="0" smtClean="0"/>
              <a:t/>
            </a:r>
            <a:br>
              <a:rPr lang="en-IE" dirty="0" smtClean="0"/>
            </a:br>
            <a:r>
              <a:rPr lang="en-IE" dirty="0" smtClean="0">
                <a:latin typeface="+mn-lt"/>
              </a:rPr>
              <a:t>Family Functioning</a:t>
            </a:r>
            <a:endParaRPr lang="en-US" sz="3100" dirty="0">
              <a:solidFill>
                <a:schemeClr val="tx1"/>
              </a:solidFill>
              <a:latin typeface="+mn-lt"/>
            </a:endParaRPr>
          </a:p>
        </p:txBody>
      </p:sp>
      <p:sp>
        <p:nvSpPr>
          <p:cNvPr id="9219" name="Rectangle 3"/>
          <p:cNvSpPr>
            <a:spLocks noGrp="1" noChangeArrowheads="1"/>
          </p:cNvSpPr>
          <p:nvPr>
            <p:ph idx="1"/>
          </p:nvPr>
        </p:nvSpPr>
        <p:spPr>
          <a:xfrm>
            <a:off x="457200" y="2276475"/>
            <a:ext cx="7931150" cy="4048125"/>
          </a:xfrm>
        </p:spPr>
        <p:txBody>
          <a:bodyPr>
            <a:normAutofit/>
          </a:bodyPr>
          <a:lstStyle/>
          <a:p>
            <a:pPr marL="274320" indent="-274320" eaLnBrk="1" fontAlgn="auto" hangingPunct="1">
              <a:lnSpc>
                <a:spcPct val="80000"/>
              </a:lnSpc>
              <a:spcAft>
                <a:spcPts val="0"/>
              </a:spcAft>
              <a:buClr>
                <a:schemeClr val="accent3"/>
              </a:buClr>
              <a:buFont typeface="Wingdings 2"/>
              <a:buChar char=""/>
              <a:defRPr/>
            </a:pPr>
            <a:endParaRPr lang="en-IE" sz="2000" dirty="0" smtClean="0"/>
          </a:p>
          <a:p>
            <a:pPr indent="-342900">
              <a:lnSpc>
                <a:spcPct val="80000"/>
              </a:lnSpc>
              <a:buClr>
                <a:schemeClr val="accent3"/>
              </a:buClr>
              <a:defRPr/>
            </a:pPr>
            <a:r>
              <a:rPr lang="en-GB" dirty="0">
                <a:solidFill>
                  <a:schemeClr val="tx1"/>
                </a:solidFill>
              </a:rPr>
              <a:t>Tend not do directly seek help, to be resistant to intervention, </a:t>
            </a:r>
          </a:p>
          <a:p>
            <a:pPr indent="-342900">
              <a:lnSpc>
                <a:spcPct val="80000"/>
              </a:lnSpc>
              <a:buClr>
                <a:schemeClr val="accent3"/>
              </a:buClr>
              <a:defRPr/>
            </a:pPr>
            <a:r>
              <a:rPr lang="en-GB" dirty="0" smtClean="0">
                <a:solidFill>
                  <a:schemeClr val="tx1"/>
                </a:solidFill>
              </a:rPr>
              <a:t>Generally poor at attending appointments</a:t>
            </a:r>
          </a:p>
          <a:p>
            <a:pPr indent="-342900">
              <a:lnSpc>
                <a:spcPct val="80000"/>
              </a:lnSpc>
              <a:buClr>
                <a:schemeClr val="accent3"/>
              </a:buClr>
              <a:defRPr/>
            </a:pPr>
            <a:r>
              <a:rPr lang="en-GB" dirty="0" smtClean="0">
                <a:solidFill>
                  <a:schemeClr val="tx1"/>
                </a:solidFill>
              </a:rPr>
              <a:t>Tend to  be open to child protection services for years with little progress</a:t>
            </a:r>
          </a:p>
          <a:p>
            <a:pPr indent="-342900">
              <a:lnSpc>
                <a:spcPct val="80000"/>
              </a:lnSpc>
              <a:buClr>
                <a:schemeClr val="accent3"/>
              </a:buClr>
              <a:defRPr/>
            </a:pPr>
            <a:r>
              <a:rPr lang="en-GB" dirty="0" smtClean="0">
                <a:solidFill>
                  <a:schemeClr val="tx1"/>
                </a:solidFill>
              </a:rPr>
              <a:t>Tend to lurch from crisis to crisis, difficulty managing money and accommodation</a:t>
            </a:r>
          </a:p>
          <a:p>
            <a:pPr indent="-342900">
              <a:lnSpc>
                <a:spcPct val="80000"/>
              </a:lnSpc>
              <a:buClr>
                <a:schemeClr val="accent3"/>
              </a:buClr>
              <a:defRPr/>
            </a:pPr>
            <a:r>
              <a:rPr lang="en-GB" dirty="0" smtClean="0">
                <a:solidFill>
                  <a:schemeClr val="tx1"/>
                </a:solidFill>
              </a:rPr>
              <a:t>often have little insight and low motivation to change</a:t>
            </a:r>
          </a:p>
          <a:p>
            <a:pPr marL="274320" indent="-274320" eaLnBrk="1" fontAlgn="auto" hangingPunct="1">
              <a:lnSpc>
                <a:spcPct val="80000"/>
              </a:lnSpc>
              <a:spcAft>
                <a:spcPts val="0"/>
              </a:spcAft>
              <a:buClr>
                <a:schemeClr val="accent3"/>
              </a:buClr>
              <a:buFont typeface="Wingdings 2" pitchFamily="18" charset="2"/>
              <a:buNone/>
              <a:defRPr/>
            </a:pPr>
            <a:endParaRPr lang="en-GB" dirty="0" smtClean="0"/>
          </a:p>
          <a:p>
            <a:pPr marL="274320" indent="-274320" eaLnBrk="1" fontAlgn="auto" hangingPunct="1">
              <a:lnSpc>
                <a:spcPct val="80000"/>
              </a:lnSpc>
              <a:spcAft>
                <a:spcPts val="0"/>
              </a:spcAft>
              <a:buClr>
                <a:schemeClr val="accent3"/>
              </a:buClr>
              <a:buFont typeface="Wingdings 2" pitchFamily="18" charset="2"/>
              <a:buNone/>
              <a:defRPr/>
            </a:pPr>
            <a:endParaRPr lang="en-GB" dirty="0" smtClean="0"/>
          </a:p>
          <a:p>
            <a:pPr marL="274320" indent="-274320" eaLnBrk="1" fontAlgn="auto" hangingPunct="1">
              <a:lnSpc>
                <a:spcPct val="80000"/>
              </a:lnSpc>
              <a:spcAft>
                <a:spcPts val="0"/>
              </a:spcAft>
              <a:buClr>
                <a:schemeClr val="accent3"/>
              </a:buClr>
              <a:buFont typeface="Wingdings 2" pitchFamily="18" charset="2"/>
              <a:buNone/>
              <a:defRPr/>
            </a:pPr>
            <a:endParaRPr lang="en-GB" dirty="0" smtClean="0"/>
          </a:p>
          <a:p>
            <a:pPr marL="274320" indent="-274320" eaLnBrk="1" fontAlgn="auto" hangingPunct="1">
              <a:lnSpc>
                <a:spcPct val="80000"/>
              </a:lnSpc>
              <a:spcAft>
                <a:spcPts val="0"/>
              </a:spcAft>
              <a:buClr>
                <a:schemeClr val="accent3"/>
              </a:buClr>
              <a:buFont typeface="Wingdings 2"/>
              <a:buChar char=""/>
              <a:defRPr/>
            </a:pPr>
            <a:endParaRPr lang="en-US" sz="2000" dirty="0" smtClean="0"/>
          </a:p>
        </p:txBody>
      </p:sp>
      <p:pic>
        <p:nvPicPr>
          <p:cNvPr id="17412"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8000869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b="1" dirty="0" smtClean="0"/>
              <a:t>Value of using family functioning as a lens</a:t>
            </a:r>
            <a:endParaRPr lang="en-IE" b="1" dirty="0"/>
          </a:p>
        </p:txBody>
      </p:sp>
      <p:sp>
        <p:nvSpPr>
          <p:cNvPr id="3" name="Content Placeholder 2"/>
          <p:cNvSpPr>
            <a:spLocks noGrp="1"/>
          </p:cNvSpPr>
          <p:nvPr>
            <p:ph idx="1"/>
          </p:nvPr>
        </p:nvSpPr>
        <p:spPr/>
        <p:txBody>
          <a:bodyPr>
            <a:normAutofit fontScale="77500" lnSpcReduction="20000"/>
          </a:bodyPr>
          <a:lstStyle/>
          <a:p>
            <a:r>
              <a:rPr lang="en-IE" dirty="0" smtClean="0"/>
              <a:t>It explains why some cases of neglect are associated with particular factors while others are not</a:t>
            </a:r>
          </a:p>
          <a:p>
            <a:r>
              <a:rPr lang="en-IE" dirty="0" smtClean="0"/>
              <a:t>It clarifies for practitioners that approaches and practice tools must be tailored to the functioning capacity of a family</a:t>
            </a:r>
          </a:p>
          <a:p>
            <a:r>
              <a:rPr lang="en-IE" dirty="0" smtClean="0"/>
              <a:t>It highlights that addressing adverse factors without attending to family  functioning will be ineffective in dealing with neglect, e.g. providing housing or using abstinence from drugs or alcohol as a condition for reunification</a:t>
            </a:r>
          </a:p>
          <a:p>
            <a:r>
              <a:rPr lang="en-IE" dirty="0" smtClean="0"/>
              <a:t>It allows for an assessment of mental health and its impact on parenting instead and avoids focusing on capacity to perform basic parenting tasks</a:t>
            </a:r>
          </a:p>
        </p:txBody>
      </p:sp>
    </p:spTree>
    <p:extLst>
      <p:ext uri="{BB962C8B-B14F-4D97-AF65-F5344CB8AC3E}">
        <p14:creationId xmlns:p14="http://schemas.microsoft.com/office/powerpoint/2010/main" val="7738085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IE" sz="3200" dirty="0" smtClean="0">
                <a:latin typeface="+mn-lt"/>
              </a:rPr>
              <a:t>Family Functioning – what does research say</a:t>
            </a:r>
            <a:endParaRPr lang="en-IE" sz="3200" dirty="0">
              <a:latin typeface="+mn-lt"/>
            </a:endParaRPr>
          </a:p>
        </p:txBody>
      </p:sp>
      <p:sp>
        <p:nvSpPr>
          <p:cNvPr id="18435" name="Content Placeholder 2"/>
          <p:cNvSpPr>
            <a:spLocks noGrp="1"/>
          </p:cNvSpPr>
          <p:nvPr>
            <p:ph idx="1"/>
          </p:nvPr>
        </p:nvSpPr>
        <p:spPr/>
        <p:txBody>
          <a:bodyPr>
            <a:normAutofit fontScale="92500" lnSpcReduction="10000"/>
          </a:bodyPr>
          <a:lstStyle/>
          <a:p>
            <a:r>
              <a:rPr lang="en-GB" altLang="en-US" dirty="0" err="1" smtClean="0"/>
              <a:t>Gaudin</a:t>
            </a:r>
            <a:r>
              <a:rPr lang="en-GB" altLang="en-US" dirty="0" smtClean="0"/>
              <a:t> et al (1996) on the basis of observational research show that neglectful families (in </a:t>
            </a:r>
            <a:r>
              <a:rPr lang="en-GB" altLang="en-US" dirty="0" err="1" smtClean="0"/>
              <a:t>comparision</a:t>
            </a:r>
            <a:r>
              <a:rPr lang="en-GB" altLang="en-US" dirty="0" smtClean="0"/>
              <a:t> with matched, non-neglectful families)  display less ability to resolve conflicts, less cohesion, less clear boundaries,  poor negotiating skills, poor leadership (weak or autocratic), minimal paternal involvement, less warmth or empathy and more chaos</a:t>
            </a:r>
          </a:p>
          <a:p>
            <a:r>
              <a:rPr lang="en-GB" altLang="en-US" dirty="0" smtClean="0"/>
              <a:t>All of the above mean that it is less easy to parent if adverse factors are present</a:t>
            </a:r>
          </a:p>
        </p:txBody>
      </p:sp>
      <p:pic>
        <p:nvPicPr>
          <p:cNvPr id="18436" name="Picture 4" descr="schoollog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4541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7364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IE" sz="3200" dirty="0" smtClean="0">
                <a:latin typeface="+mn-lt"/>
              </a:rPr>
              <a:t>Family Functioning – what does research say</a:t>
            </a:r>
            <a:endParaRPr lang="en-IE" sz="3200" dirty="0">
              <a:latin typeface="+mn-lt"/>
            </a:endParaRPr>
          </a:p>
        </p:txBody>
      </p:sp>
      <p:sp>
        <p:nvSpPr>
          <p:cNvPr id="19459" name="Content Placeholder 2"/>
          <p:cNvSpPr>
            <a:spLocks noGrp="1"/>
          </p:cNvSpPr>
          <p:nvPr>
            <p:ph idx="1"/>
          </p:nvPr>
        </p:nvSpPr>
        <p:spPr/>
        <p:txBody>
          <a:bodyPr/>
          <a:lstStyle/>
          <a:p>
            <a:r>
              <a:rPr lang="en-GB" altLang="en-US" dirty="0" smtClean="0"/>
              <a:t>Crittenden ( in Dubowitz, 1999) identifies ‘information processing’ as the key to understanding family functioning as a cause of neglect and considers three types of neglect.</a:t>
            </a:r>
          </a:p>
          <a:p>
            <a:r>
              <a:rPr lang="en-GB" altLang="en-US" dirty="0" smtClean="0"/>
              <a:t>Disorganised neglect</a:t>
            </a:r>
          </a:p>
          <a:p>
            <a:r>
              <a:rPr lang="en-GB" altLang="en-US" dirty="0" smtClean="0"/>
              <a:t>Emotional neglect</a:t>
            </a:r>
          </a:p>
          <a:p>
            <a:r>
              <a:rPr lang="en-GB" altLang="en-US" dirty="0" smtClean="0"/>
              <a:t>Depressed neglect</a:t>
            </a:r>
            <a:endParaRPr lang="en-IE" altLang="en-US" dirty="0" smtClean="0"/>
          </a:p>
        </p:txBody>
      </p:sp>
      <p:pic>
        <p:nvPicPr>
          <p:cNvPr id="19460" name="Picture 4" descr="schoollog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4541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706350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p:cNvSpPr>
            <a:spLocks noGrp="1"/>
          </p:cNvSpPr>
          <p:nvPr>
            <p:ph type="title"/>
          </p:nvPr>
        </p:nvSpPr>
        <p:spPr/>
        <p:txBody>
          <a:bodyPr/>
          <a:lstStyle/>
          <a:p>
            <a:pPr algn="ctr" eaLnBrk="1" hangingPunct="1">
              <a:defRPr/>
            </a:pPr>
            <a:r>
              <a:rPr lang="en-GB" sz="3200" dirty="0" smtClean="0">
                <a:solidFill>
                  <a:schemeClr val="tx1"/>
                </a:solidFill>
                <a:latin typeface="+mn-lt"/>
              </a:rPr>
              <a:t>Disorganised Neglect</a:t>
            </a:r>
            <a:endParaRPr lang="en-IE" sz="3200" dirty="0" smtClean="0">
              <a:solidFill>
                <a:schemeClr val="tx1"/>
              </a:solidFill>
              <a:latin typeface="+mn-lt"/>
            </a:endParaRPr>
          </a:p>
        </p:txBody>
      </p:sp>
      <p:sp>
        <p:nvSpPr>
          <p:cNvPr id="20483" name="Content Placeholder 2"/>
          <p:cNvSpPr>
            <a:spLocks noGrp="1"/>
          </p:cNvSpPr>
          <p:nvPr>
            <p:ph idx="1"/>
          </p:nvPr>
        </p:nvSpPr>
        <p:spPr/>
        <p:txBody>
          <a:bodyPr/>
          <a:lstStyle/>
          <a:p>
            <a:pPr eaLnBrk="1" hangingPunct="1">
              <a:buFont typeface="Arial" charset="0"/>
              <a:buChar char="•"/>
            </a:pPr>
            <a:r>
              <a:rPr lang="en-GB" altLang="en-US" dirty="0" smtClean="0"/>
              <a:t>Affect is dominant and cognition minimal</a:t>
            </a:r>
          </a:p>
          <a:p>
            <a:pPr eaLnBrk="1" hangingPunct="1">
              <a:buFont typeface="Arial" charset="0"/>
              <a:buChar char="•"/>
            </a:pPr>
            <a:r>
              <a:rPr lang="en-GB" altLang="en-US" dirty="0" smtClean="0"/>
              <a:t>Family members organise their behaviour according to how they feel, not according to plan or method</a:t>
            </a:r>
          </a:p>
          <a:p>
            <a:pPr eaLnBrk="1" hangingPunct="1">
              <a:buFont typeface="Arial" charset="0"/>
              <a:buChar char="•"/>
            </a:pPr>
            <a:r>
              <a:rPr lang="en-GB" altLang="en-US" dirty="0" smtClean="0"/>
              <a:t>Response to children becomes unpredictable</a:t>
            </a:r>
            <a:endParaRPr lang="en-IE" altLang="en-US" dirty="0" smtClean="0"/>
          </a:p>
        </p:txBody>
      </p:sp>
      <p:pic>
        <p:nvPicPr>
          <p:cNvPr id="20484"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6783819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p:cNvSpPr>
            <a:spLocks noGrp="1"/>
          </p:cNvSpPr>
          <p:nvPr>
            <p:ph type="title"/>
          </p:nvPr>
        </p:nvSpPr>
        <p:spPr/>
        <p:txBody>
          <a:bodyPr/>
          <a:lstStyle/>
          <a:p>
            <a:pPr algn="ctr" eaLnBrk="1" hangingPunct="1">
              <a:defRPr/>
            </a:pPr>
            <a:r>
              <a:rPr lang="en-GB" sz="3200" dirty="0" smtClean="0">
                <a:solidFill>
                  <a:schemeClr val="tx1"/>
                </a:solidFill>
                <a:latin typeface="+mn-lt"/>
              </a:rPr>
              <a:t>Disorganised Neglect: impact on children</a:t>
            </a:r>
            <a:endParaRPr lang="en-IE" sz="3200" dirty="0" smtClean="0">
              <a:solidFill>
                <a:schemeClr val="tx1"/>
              </a:solidFill>
              <a:latin typeface="+mn-lt"/>
            </a:endParaRPr>
          </a:p>
        </p:txBody>
      </p:sp>
      <p:sp>
        <p:nvSpPr>
          <p:cNvPr id="13315" name="Content Placeholder 2"/>
          <p:cNvSpPr>
            <a:spLocks noGrp="1"/>
          </p:cNvSpPr>
          <p:nvPr>
            <p:ph idx="1"/>
          </p:nvPr>
        </p:nvSpPr>
        <p:spPr/>
        <p:txBody>
          <a:bodyPr>
            <a:normAutofit fontScale="85000" lnSpcReduction="10000"/>
          </a:bodyPr>
          <a:lstStyle/>
          <a:p>
            <a:pPr marL="274320" indent="-274320" eaLnBrk="1" fontAlgn="auto" hangingPunct="1">
              <a:spcAft>
                <a:spcPts val="0"/>
              </a:spcAft>
              <a:buClr>
                <a:schemeClr val="accent3"/>
              </a:buClr>
              <a:buFont typeface="Wingdings 2"/>
              <a:buChar char=""/>
              <a:defRPr/>
            </a:pPr>
            <a:r>
              <a:rPr lang="en-GB" dirty="0" smtClean="0"/>
              <a:t>Children learn to emphasise affect and discard cognitive information, e.g. Become very demanding and unable to accept delay or compromise</a:t>
            </a:r>
          </a:p>
          <a:p>
            <a:pPr marL="274320" indent="-274320" eaLnBrk="1" fontAlgn="auto" hangingPunct="1">
              <a:spcAft>
                <a:spcPts val="0"/>
              </a:spcAft>
              <a:buClr>
                <a:schemeClr val="accent3"/>
              </a:buClr>
              <a:buFont typeface="Wingdings 2"/>
              <a:buChar char=""/>
              <a:defRPr/>
            </a:pPr>
            <a:r>
              <a:rPr lang="en-GB" dirty="0" smtClean="0"/>
              <a:t>Children learn to manipulate and to distrust cognition</a:t>
            </a:r>
          </a:p>
          <a:p>
            <a:pPr marL="274320" indent="-274320" eaLnBrk="1" fontAlgn="auto" hangingPunct="1">
              <a:spcAft>
                <a:spcPts val="0"/>
              </a:spcAft>
              <a:buClr>
                <a:schemeClr val="accent3"/>
              </a:buClr>
              <a:buFont typeface="Wingdings 2"/>
              <a:buChar char=""/>
              <a:defRPr/>
            </a:pPr>
            <a:r>
              <a:rPr lang="en-GB" dirty="0" smtClean="0"/>
              <a:t>Children may suffer neglect through lack of food because of poor financial planning,  lack of heat because bills may not have been paid.</a:t>
            </a:r>
          </a:p>
          <a:p>
            <a:pPr marL="274320" indent="-274320" eaLnBrk="1" fontAlgn="auto" hangingPunct="1">
              <a:spcAft>
                <a:spcPts val="0"/>
              </a:spcAft>
              <a:buClr>
                <a:schemeClr val="accent3"/>
              </a:buClr>
              <a:buFont typeface="Wingdings 2"/>
              <a:buChar char=""/>
              <a:defRPr/>
            </a:pPr>
            <a:r>
              <a:rPr lang="en-GB" dirty="0" smtClean="0"/>
              <a:t>Promotes enmeshment</a:t>
            </a:r>
          </a:p>
          <a:p>
            <a:pPr marL="274320" indent="-274320" eaLnBrk="1" fontAlgn="auto" hangingPunct="1">
              <a:spcAft>
                <a:spcPts val="0"/>
              </a:spcAft>
              <a:buClr>
                <a:schemeClr val="accent3"/>
              </a:buClr>
              <a:buFont typeface="Wingdings 2"/>
              <a:buChar char=""/>
              <a:defRPr/>
            </a:pPr>
            <a:r>
              <a:rPr lang="en-GB" dirty="0" smtClean="0"/>
              <a:t>May be repeated inter-generationally</a:t>
            </a:r>
            <a:endParaRPr lang="en-IE" dirty="0" smtClean="0"/>
          </a:p>
        </p:txBody>
      </p:sp>
      <p:pic>
        <p:nvPicPr>
          <p:cNvPr id="21508"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2453400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Title 1"/>
          <p:cNvSpPr>
            <a:spLocks noGrp="1"/>
          </p:cNvSpPr>
          <p:nvPr>
            <p:ph type="title"/>
          </p:nvPr>
        </p:nvSpPr>
        <p:spPr/>
        <p:txBody>
          <a:bodyPr/>
          <a:lstStyle/>
          <a:p>
            <a:pPr algn="ctr" eaLnBrk="1" hangingPunct="1">
              <a:defRPr/>
            </a:pPr>
            <a:r>
              <a:rPr lang="en-GB" sz="3200" dirty="0" smtClean="0">
                <a:solidFill>
                  <a:schemeClr val="tx1"/>
                </a:solidFill>
                <a:latin typeface="+mn-lt"/>
              </a:rPr>
              <a:t>Emotional neglect</a:t>
            </a:r>
            <a:endParaRPr lang="en-IE" sz="3200" dirty="0" smtClean="0">
              <a:solidFill>
                <a:schemeClr val="tx1"/>
              </a:solidFill>
              <a:latin typeface="+mn-lt"/>
            </a:endParaRPr>
          </a:p>
        </p:txBody>
      </p:sp>
      <p:sp>
        <p:nvSpPr>
          <p:cNvPr id="23555" name="Content Placeholder 2"/>
          <p:cNvSpPr>
            <a:spLocks noGrp="1"/>
          </p:cNvSpPr>
          <p:nvPr>
            <p:ph idx="1"/>
          </p:nvPr>
        </p:nvSpPr>
        <p:spPr/>
        <p:txBody>
          <a:bodyPr/>
          <a:lstStyle/>
          <a:p>
            <a:pPr eaLnBrk="1" hangingPunct="1">
              <a:buFont typeface="Arial" charset="0"/>
              <a:buChar char="•"/>
            </a:pPr>
            <a:r>
              <a:rPr lang="en-GB" altLang="en-US" smtClean="0"/>
              <a:t>Families where affect is low and cognition is high</a:t>
            </a:r>
          </a:p>
          <a:p>
            <a:pPr eaLnBrk="1" hangingPunct="1">
              <a:buFont typeface="Arial" charset="0"/>
              <a:buChar char="•"/>
            </a:pPr>
            <a:r>
              <a:rPr lang="en-GB" altLang="en-US" smtClean="0"/>
              <a:t>Highly structured, with many rules, emphasis on neatness</a:t>
            </a:r>
          </a:p>
          <a:p>
            <a:pPr eaLnBrk="1" hangingPunct="1">
              <a:buFont typeface="Arial" charset="0"/>
              <a:buChar char="•"/>
            </a:pPr>
            <a:r>
              <a:rPr lang="en-GB" altLang="en-US" smtClean="0"/>
              <a:t>Few overt displays of warmth or affection</a:t>
            </a:r>
          </a:p>
          <a:p>
            <a:pPr eaLnBrk="1" hangingPunct="1">
              <a:buFont typeface="Arial" charset="0"/>
              <a:buChar char="•"/>
            </a:pPr>
            <a:r>
              <a:rPr lang="en-GB" altLang="en-US" smtClean="0"/>
              <a:t>Relationships are defined by performance</a:t>
            </a:r>
            <a:endParaRPr lang="en-IE" altLang="en-US" smtClean="0"/>
          </a:p>
        </p:txBody>
      </p:sp>
      <p:pic>
        <p:nvPicPr>
          <p:cNvPr id="23556" name="Picture 3" descr="crc new logo.jpg"/>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79388" y="188913"/>
            <a:ext cx="1655762" cy="827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557" name="Picture 4" descr="schoollogo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05584884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Emotional Neglect: impact on children</a:t>
            </a:r>
            <a:endParaRPr lang="en-IE" sz="3200" dirty="0">
              <a:latin typeface="+mn-lt"/>
            </a:endParaRPr>
          </a:p>
        </p:txBody>
      </p:sp>
      <p:sp>
        <p:nvSpPr>
          <p:cNvPr id="24579" name="Content Placeholder 2"/>
          <p:cNvSpPr>
            <a:spLocks noGrp="1"/>
          </p:cNvSpPr>
          <p:nvPr>
            <p:ph idx="1"/>
          </p:nvPr>
        </p:nvSpPr>
        <p:spPr/>
        <p:txBody>
          <a:bodyPr/>
          <a:lstStyle/>
          <a:p>
            <a:r>
              <a:rPr lang="en-GB" altLang="en-US" dirty="0" smtClean="0"/>
              <a:t>Attachment disorder</a:t>
            </a:r>
          </a:p>
          <a:p>
            <a:r>
              <a:rPr lang="en-GB" altLang="en-US" dirty="0" smtClean="0"/>
              <a:t>May become compulsively care giving</a:t>
            </a:r>
          </a:p>
          <a:p>
            <a:r>
              <a:rPr lang="en-GB" altLang="en-US" dirty="0" smtClean="0"/>
              <a:t>May become isolated </a:t>
            </a:r>
          </a:p>
          <a:p>
            <a:r>
              <a:rPr lang="en-GB" altLang="en-US" dirty="0" smtClean="0"/>
              <a:t>Depend on cognitive rules to guide their behaviour</a:t>
            </a:r>
            <a:endParaRPr lang="en-IE" altLang="en-US" dirty="0" smtClean="0"/>
          </a:p>
        </p:txBody>
      </p:sp>
      <p:pic>
        <p:nvPicPr>
          <p:cNvPr id="24580" name="Picture 4" descr="schoollog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4541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2830927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Depressed Neglect</a:t>
            </a:r>
            <a:endParaRPr lang="en-IE" sz="3200" dirty="0">
              <a:latin typeface="+mn-lt"/>
            </a:endParaRPr>
          </a:p>
        </p:txBody>
      </p:sp>
      <p:sp>
        <p:nvSpPr>
          <p:cNvPr id="26627" name="Content Placeholder 2"/>
          <p:cNvSpPr>
            <a:spLocks noGrp="1"/>
          </p:cNvSpPr>
          <p:nvPr>
            <p:ph idx="1"/>
          </p:nvPr>
        </p:nvSpPr>
        <p:spPr/>
        <p:txBody>
          <a:bodyPr/>
          <a:lstStyle/>
          <a:p>
            <a:r>
              <a:rPr lang="en-GB" altLang="en-US" dirty="0" smtClean="0"/>
              <a:t>Carers withdrawn and dull</a:t>
            </a:r>
          </a:p>
          <a:p>
            <a:r>
              <a:rPr lang="en-GB" altLang="en-US" dirty="0" smtClean="0"/>
              <a:t>Do not perceive children’s needs or notice that certain actions need to be taken</a:t>
            </a:r>
          </a:p>
          <a:p>
            <a:r>
              <a:rPr lang="en-GB" altLang="en-US" dirty="0" smtClean="0"/>
              <a:t>Do not believe anything will change</a:t>
            </a:r>
          </a:p>
          <a:p>
            <a:r>
              <a:rPr lang="en-GB" altLang="en-US" dirty="0" smtClean="0"/>
              <a:t>Little affectionate play or soothing contact</a:t>
            </a:r>
          </a:p>
          <a:p>
            <a:endParaRPr lang="en-IE" altLang="en-US" dirty="0" smtClean="0"/>
          </a:p>
        </p:txBody>
      </p:sp>
      <p:pic>
        <p:nvPicPr>
          <p:cNvPr id="26628" name="Picture 4" descr="schoollog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4541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6368962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eaLnBrk="1" hangingPunct="1">
              <a:defRPr/>
            </a:pPr>
            <a:r>
              <a:rPr lang="en-GB" sz="3200" dirty="0" smtClean="0">
                <a:solidFill>
                  <a:schemeClr val="tx1"/>
                </a:solidFill>
                <a:latin typeface="+mn-lt"/>
              </a:rPr>
              <a:t>Family functioning and social networks</a:t>
            </a:r>
            <a:endParaRPr lang="en-US" sz="3200" dirty="0" smtClean="0">
              <a:solidFill>
                <a:schemeClr val="tx1"/>
              </a:solidFill>
              <a:latin typeface="+mn-lt"/>
            </a:endParaRPr>
          </a:p>
        </p:txBody>
      </p:sp>
      <p:sp>
        <p:nvSpPr>
          <p:cNvPr id="38915" name="Rectangle 3"/>
          <p:cNvSpPr>
            <a:spLocks noGrp="1" noChangeArrowheads="1"/>
          </p:cNvSpPr>
          <p:nvPr>
            <p:ph idx="1"/>
          </p:nvPr>
        </p:nvSpPr>
        <p:spPr>
          <a:xfrm>
            <a:off x="301625" y="2420938"/>
            <a:ext cx="8086725" cy="3678237"/>
          </a:xfrm>
        </p:spPr>
        <p:txBody>
          <a:bodyPr>
            <a:normAutofit fontScale="92500"/>
          </a:bodyPr>
          <a:lstStyle/>
          <a:p>
            <a:r>
              <a:rPr lang="en-IE" altLang="en-US" sz="2400" dirty="0" err="1" smtClean="0"/>
              <a:t>McSherry</a:t>
            </a:r>
            <a:r>
              <a:rPr lang="en-IE" altLang="en-US" sz="2400" dirty="0" smtClean="0"/>
              <a:t> (2004) elaborates that neglecting parents tend to believe that they have little control over their situations and therefore have low aspirations</a:t>
            </a:r>
          </a:p>
          <a:p>
            <a:r>
              <a:rPr lang="en-IE" altLang="en-US" sz="2400" dirty="0" smtClean="0"/>
              <a:t>He suggests that they have problematic relationships – with employers, with partners, with landlords  and lack understanding of th</a:t>
            </a:r>
            <a:r>
              <a:rPr lang="en-IE" altLang="en-US" dirty="0" smtClean="0"/>
              <a:t>e subtleties and complexities of relationships</a:t>
            </a:r>
            <a:endParaRPr lang="en-IE" altLang="en-US" sz="2400" dirty="0" smtClean="0"/>
          </a:p>
          <a:p>
            <a:r>
              <a:rPr lang="en-IE" altLang="en-US" dirty="0" smtClean="0"/>
              <a:t>Systematic reviews have found that parents who neglect their children have or perceive that they have few individuals in their social networks</a:t>
            </a:r>
            <a:endParaRPr lang="en-GB" altLang="en-US" sz="2400" dirty="0" smtClean="0"/>
          </a:p>
          <a:p>
            <a:pPr eaLnBrk="1" hangingPunct="1"/>
            <a:endParaRPr lang="en-US" altLang="en-US" dirty="0" smtClean="0"/>
          </a:p>
        </p:txBody>
      </p:sp>
      <p:pic>
        <p:nvPicPr>
          <p:cNvPr id="38916"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1502187"/>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Why is neglect complicated?</a:t>
            </a:r>
            <a:endParaRPr lang="en-IE" dirty="0"/>
          </a:p>
        </p:txBody>
      </p:sp>
      <p:sp>
        <p:nvSpPr>
          <p:cNvPr id="3" name="Content Placeholder 2"/>
          <p:cNvSpPr>
            <a:spLocks noGrp="1"/>
          </p:cNvSpPr>
          <p:nvPr>
            <p:ph idx="1"/>
          </p:nvPr>
        </p:nvSpPr>
        <p:spPr/>
        <p:txBody>
          <a:bodyPr>
            <a:normAutofit fontScale="70000" lnSpcReduction="20000"/>
          </a:bodyPr>
          <a:lstStyle/>
          <a:p>
            <a:r>
              <a:rPr lang="en-IE" dirty="0" smtClean="0"/>
              <a:t>We all know what neglect is, but it can be difficult to communicate what we think about it</a:t>
            </a:r>
          </a:p>
          <a:p>
            <a:r>
              <a:rPr lang="en-IE" dirty="0" smtClean="0"/>
              <a:t>It should be about the impact on the child’s development  but is often described in terms of  the context (Homeless, poor),  other times in technical terms  (omission of basic care) parental behaviour or factors  (alcohol use,  intellectual disability) </a:t>
            </a:r>
          </a:p>
          <a:p>
            <a:r>
              <a:rPr lang="en-IE" dirty="0" smtClean="0"/>
              <a:t>Unlike other forms of child  harm, t is often unintentional</a:t>
            </a:r>
          </a:p>
          <a:p>
            <a:r>
              <a:rPr lang="en-IE" dirty="0" smtClean="0"/>
              <a:t>For the  same reason, it is difficult to estimate its prevalence</a:t>
            </a:r>
          </a:p>
          <a:p>
            <a:r>
              <a:rPr lang="en-IE" dirty="0" smtClean="0"/>
              <a:t>It rarely produces a crisis</a:t>
            </a:r>
          </a:p>
          <a:p>
            <a:r>
              <a:rPr lang="en-IE" dirty="0" smtClean="0"/>
              <a:t>It is rarely isolated</a:t>
            </a:r>
          </a:p>
          <a:p>
            <a:r>
              <a:rPr lang="en-IE" dirty="0" smtClean="0"/>
              <a:t>The boundaries between neglect and disadvantage are interpreted differently in different contexts</a:t>
            </a:r>
            <a:endParaRPr lang="en-IE" dirty="0"/>
          </a:p>
        </p:txBody>
      </p:sp>
    </p:spTree>
    <p:extLst>
      <p:ext uri="{BB962C8B-B14F-4D97-AF65-F5344CB8AC3E}">
        <p14:creationId xmlns:p14="http://schemas.microsoft.com/office/powerpoint/2010/main" val="54444158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Gender and neglect</a:t>
            </a:r>
            <a:endParaRPr lang="en-IE" dirty="0"/>
          </a:p>
        </p:txBody>
      </p:sp>
      <p:sp>
        <p:nvSpPr>
          <p:cNvPr id="3" name="Content Placeholder 2"/>
          <p:cNvSpPr>
            <a:spLocks noGrp="1"/>
          </p:cNvSpPr>
          <p:nvPr>
            <p:ph idx="1"/>
          </p:nvPr>
        </p:nvSpPr>
        <p:spPr/>
        <p:txBody>
          <a:bodyPr/>
          <a:lstStyle/>
          <a:p>
            <a:r>
              <a:rPr lang="en-IE" dirty="0" smtClean="0"/>
              <a:t>Very little evidence on neglect relates to fathers, which tends to reinforce practitioner tendencies to focus on mothers. </a:t>
            </a:r>
            <a:endParaRPr lang="en-IE" dirty="0"/>
          </a:p>
        </p:txBody>
      </p:sp>
    </p:spTree>
    <p:extLst>
      <p:ext uri="{BB962C8B-B14F-4D97-AF65-F5344CB8AC3E}">
        <p14:creationId xmlns:p14="http://schemas.microsoft.com/office/powerpoint/2010/main" val="224821424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Cumulative Harm</a:t>
            </a:r>
            <a:endParaRPr lang="en-IE" sz="3200" dirty="0">
              <a:latin typeface="+mn-lt"/>
            </a:endParaRPr>
          </a:p>
        </p:txBody>
      </p:sp>
      <p:sp>
        <p:nvSpPr>
          <p:cNvPr id="40963" name="Content Placeholder 2"/>
          <p:cNvSpPr>
            <a:spLocks noGrp="1"/>
          </p:cNvSpPr>
          <p:nvPr>
            <p:ph idx="1"/>
          </p:nvPr>
        </p:nvSpPr>
        <p:spPr/>
        <p:txBody>
          <a:bodyPr>
            <a:normAutofit fontScale="92500" lnSpcReduction="10000"/>
          </a:bodyPr>
          <a:lstStyle/>
          <a:p>
            <a:r>
              <a:rPr lang="en-US" altLang="en-US" smtClean="0"/>
              <a:t>Reports not normally reaching the threshold for involvement</a:t>
            </a:r>
          </a:p>
          <a:p>
            <a:r>
              <a:rPr lang="en-US" altLang="en-US" smtClean="0"/>
              <a:t>Accumulation of a single adverse circumstance or event, or by multiple different circumstances and events. The unremitting daily impact of these experiences on the child can be profound and exponential</a:t>
            </a:r>
          </a:p>
          <a:p>
            <a:r>
              <a:rPr lang="en-US" altLang="en-US" smtClean="0"/>
              <a:t>Unlikely to receive a report explicitly due to cumulative harm </a:t>
            </a:r>
          </a:p>
          <a:p>
            <a:endParaRPr lang="en-IE" altLang="en-US" smtClean="0"/>
          </a:p>
        </p:txBody>
      </p:sp>
    </p:spTree>
    <p:extLst>
      <p:ext uri="{BB962C8B-B14F-4D97-AF65-F5344CB8AC3E}">
        <p14:creationId xmlns:p14="http://schemas.microsoft.com/office/powerpoint/2010/main" val="36385309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Adolescent Neglect (Rees et al 2011)</a:t>
            </a:r>
            <a:endParaRPr lang="en-IE" sz="3200" dirty="0">
              <a:latin typeface="+mn-lt"/>
            </a:endParaRPr>
          </a:p>
        </p:txBody>
      </p:sp>
      <p:sp>
        <p:nvSpPr>
          <p:cNvPr id="41987" name="Content Placeholder 2"/>
          <p:cNvSpPr>
            <a:spLocks noGrp="1"/>
          </p:cNvSpPr>
          <p:nvPr>
            <p:ph idx="1"/>
          </p:nvPr>
        </p:nvSpPr>
        <p:spPr/>
        <p:txBody>
          <a:bodyPr>
            <a:normAutofit fontScale="92500" lnSpcReduction="20000"/>
          </a:bodyPr>
          <a:lstStyle/>
          <a:p>
            <a:r>
              <a:rPr lang="en-GB" altLang="en-US" smtClean="0"/>
              <a:t>May still be impacted by parental factors which decrease parental availability</a:t>
            </a:r>
          </a:p>
          <a:p>
            <a:r>
              <a:rPr lang="en-GB" altLang="en-US" smtClean="0"/>
              <a:t>Even if the young person is in care, they are likely to be suffering from the impact of earlier neglect</a:t>
            </a:r>
          </a:p>
          <a:p>
            <a:r>
              <a:rPr lang="en-GB" altLang="en-US" smtClean="0"/>
              <a:t>Adolescents are more likely to be left alone, lack supervision and positive role modelling</a:t>
            </a:r>
          </a:p>
          <a:p>
            <a:r>
              <a:rPr lang="en-GB" altLang="en-US" smtClean="0"/>
              <a:t>This leads to more risk taking behaviour</a:t>
            </a:r>
          </a:p>
          <a:p>
            <a:r>
              <a:rPr lang="en-GB" altLang="en-US" smtClean="0"/>
              <a:t>May have to take on the role of carer</a:t>
            </a:r>
          </a:p>
          <a:p>
            <a:r>
              <a:rPr lang="en-GB" altLang="en-US" smtClean="0"/>
              <a:t>May not receive support at key developmental stages</a:t>
            </a:r>
            <a:endParaRPr lang="en-IE" altLang="en-US" smtClean="0"/>
          </a:p>
        </p:txBody>
      </p:sp>
    </p:spTree>
    <p:extLst>
      <p:ext uri="{BB962C8B-B14F-4D97-AF65-F5344CB8AC3E}">
        <p14:creationId xmlns:p14="http://schemas.microsoft.com/office/powerpoint/2010/main" val="29955239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Parental Factors: substance misuse</a:t>
            </a:r>
            <a:endParaRPr lang="en-IE" sz="3200" dirty="0">
              <a:latin typeface="+mn-lt"/>
            </a:endParaRPr>
          </a:p>
        </p:txBody>
      </p:sp>
      <p:sp>
        <p:nvSpPr>
          <p:cNvPr id="30723" name="Content Placeholder 2"/>
          <p:cNvSpPr>
            <a:spLocks noGrp="1"/>
          </p:cNvSpPr>
          <p:nvPr>
            <p:ph idx="1"/>
          </p:nvPr>
        </p:nvSpPr>
        <p:spPr/>
        <p:txBody>
          <a:bodyPr>
            <a:normAutofit fontScale="92500" lnSpcReduction="20000"/>
          </a:bodyPr>
          <a:lstStyle/>
          <a:p>
            <a:r>
              <a:rPr lang="en-GB" altLang="en-US" sz="2000" smtClean="0"/>
              <a:t>Substance misuse is the strongest predictor of child neglect (Daniel et al, 2011)</a:t>
            </a:r>
          </a:p>
          <a:p>
            <a:r>
              <a:rPr lang="en-GB" altLang="en-US" sz="2000" smtClean="0"/>
              <a:t>Effects on parenting include directing funds towards drugs rather than food or other children’s needs, disrupted routines, children missing school, parental mood swings (McKeganey et al, 2002)</a:t>
            </a:r>
          </a:p>
          <a:p>
            <a:r>
              <a:rPr lang="en-GB" altLang="en-US" sz="2000" smtClean="0"/>
              <a:t>Other factors that come into play include the age of the parent, and number of other risk factors. The more risk factors alongside substance abuse, the more likely that neglect will occur.</a:t>
            </a:r>
          </a:p>
          <a:p>
            <a:r>
              <a:rPr lang="en-GB" altLang="en-US" sz="2000" smtClean="0"/>
              <a:t>Substance using parents are less likely to be able to develop healthy authoritative parenting styles, tend to be less responsive and more authoritarian (NACD 2011)</a:t>
            </a:r>
            <a:endParaRPr lang="en-IE" altLang="en-US" sz="2000" smtClean="0"/>
          </a:p>
        </p:txBody>
      </p:sp>
      <p:pic>
        <p:nvPicPr>
          <p:cNvPr id="30724" name="Picture 4" descr="schoollogo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24750" y="188913"/>
            <a:ext cx="1454150" cy="684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3421028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normAutofit fontScale="90000"/>
          </a:bodyPr>
          <a:lstStyle/>
          <a:p>
            <a:pPr algn="ctr" eaLnBrk="1" hangingPunct="1">
              <a:defRPr/>
            </a:pPr>
            <a:r>
              <a:rPr lang="en-GB" sz="2800" dirty="0" smtClean="0">
                <a:solidFill>
                  <a:schemeClr val="tx1"/>
                </a:solidFill>
                <a:latin typeface="+mn-lt"/>
              </a:rPr>
              <a:t>Impact on children of parental factors: substance misuse during pregnancy (physical effects) </a:t>
            </a:r>
          </a:p>
        </p:txBody>
      </p:sp>
      <p:sp>
        <p:nvSpPr>
          <p:cNvPr id="31747" name="Rectangle 3"/>
          <p:cNvSpPr>
            <a:spLocks noGrp="1" noChangeArrowheads="1"/>
          </p:cNvSpPr>
          <p:nvPr>
            <p:ph idx="1"/>
          </p:nvPr>
        </p:nvSpPr>
        <p:spPr>
          <a:xfrm>
            <a:off x="457200" y="2492375"/>
            <a:ext cx="8002588" cy="3832225"/>
          </a:xfrm>
        </p:spPr>
        <p:txBody>
          <a:bodyPr/>
          <a:lstStyle/>
          <a:p>
            <a:pPr eaLnBrk="1" hangingPunct="1">
              <a:lnSpc>
                <a:spcPct val="90000"/>
              </a:lnSpc>
            </a:pPr>
            <a:r>
              <a:rPr lang="en-GB" altLang="en-US" sz="3200" smtClean="0"/>
              <a:t>2011</a:t>
            </a:r>
            <a:r>
              <a:rPr lang="en-GB" altLang="en-US" sz="2400" smtClean="0"/>
              <a:t> NACD report gives full literature review</a:t>
            </a:r>
          </a:p>
          <a:p>
            <a:pPr eaLnBrk="1" hangingPunct="1">
              <a:lnSpc>
                <a:spcPct val="90000"/>
              </a:lnSpc>
            </a:pPr>
            <a:r>
              <a:rPr lang="en-GB" altLang="en-US" sz="2400" smtClean="0"/>
              <a:t>Women who  misuse drugs are less likely to attend ante natal appointments</a:t>
            </a:r>
          </a:p>
          <a:p>
            <a:r>
              <a:rPr lang="en-US" altLang="en-US" sz="2400" smtClean="0"/>
              <a:t>Problem alcohol use during pregnancy has been linked to increased risk of spontaneous abortion, intrauterine growth retardation, low birth-weight, learning disabilities, hyperactivity and foetal </a:t>
            </a:r>
            <a:r>
              <a:rPr lang="en-IE" altLang="en-US" sz="2400" smtClean="0"/>
              <a:t>alcohol spectrum disorder</a:t>
            </a:r>
            <a:endParaRPr lang="en-GB" altLang="en-US" sz="2400" smtClean="0"/>
          </a:p>
        </p:txBody>
      </p:sp>
      <p:pic>
        <p:nvPicPr>
          <p:cNvPr id="31748"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8242921"/>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2"/>
          <p:cNvSpPr>
            <a:spLocks noGrp="1" noChangeArrowheads="1"/>
          </p:cNvSpPr>
          <p:nvPr>
            <p:ph type="title"/>
          </p:nvPr>
        </p:nvSpPr>
        <p:spPr/>
        <p:txBody>
          <a:bodyPr>
            <a:normAutofit fontScale="90000"/>
          </a:bodyPr>
          <a:lstStyle/>
          <a:p>
            <a:pPr algn="ctr" eaLnBrk="1" hangingPunct="1">
              <a:defRPr/>
            </a:pPr>
            <a:r>
              <a:rPr lang="en-GB" sz="2400" dirty="0" smtClean="0">
                <a:solidFill>
                  <a:schemeClr val="tx1"/>
                </a:solidFill>
                <a:latin typeface="+mn-lt"/>
              </a:rPr>
              <a:t>Impact on children of parental factors: substance misuse during pregnancy (physical effects) </a:t>
            </a:r>
          </a:p>
        </p:txBody>
      </p:sp>
      <p:sp>
        <p:nvSpPr>
          <p:cNvPr id="32771" name="Rectangle 3"/>
          <p:cNvSpPr>
            <a:spLocks noGrp="1" noChangeArrowheads="1"/>
          </p:cNvSpPr>
          <p:nvPr>
            <p:ph idx="1"/>
          </p:nvPr>
        </p:nvSpPr>
        <p:spPr/>
        <p:txBody>
          <a:bodyPr>
            <a:normAutofit fontScale="92500" lnSpcReduction="20000"/>
          </a:bodyPr>
          <a:lstStyle/>
          <a:p>
            <a:pPr eaLnBrk="1" hangingPunct="1"/>
            <a:r>
              <a:rPr lang="en-GB" altLang="en-US" sz="2400" smtClean="0"/>
              <a:t>Opiates used in pregnancy can case problems with the nervous system, heart defects, spina bifida, gastric problems and withdrawal symptoms. Methadone use causes withdrawl symptoms.</a:t>
            </a:r>
          </a:p>
          <a:p>
            <a:pPr eaLnBrk="1" hangingPunct="1"/>
            <a:r>
              <a:rPr lang="en-GB" altLang="en-US" sz="2400" smtClean="0"/>
              <a:t>Cocaine use is associated with developmental problems, low birth weight and behavioural deficits including ADD, and cognitive ability</a:t>
            </a:r>
          </a:p>
          <a:p>
            <a:pPr eaLnBrk="1" hangingPunct="1"/>
            <a:r>
              <a:rPr lang="en-GB" altLang="en-US" sz="2400" smtClean="0"/>
              <a:t>Amphetamine use in pregnancy is associated with congenital malformations</a:t>
            </a:r>
          </a:p>
        </p:txBody>
      </p:sp>
      <p:pic>
        <p:nvPicPr>
          <p:cNvPr id="32772"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03898918"/>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ChangeArrowheads="1"/>
          </p:cNvSpPr>
          <p:nvPr>
            <p:ph type="title"/>
          </p:nvPr>
        </p:nvSpPr>
        <p:spPr>
          <a:xfrm>
            <a:off x="0" y="765175"/>
            <a:ext cx="8229600" cy="1143000"/>
          </a:xfrm>
        </p:spPr>
        <p:txBody>
          <a:bodyPr/>
          <a:lstStyle/>
          <a:p>
            <a:pPr algn="ctr" eaLnBrk="1" hangingPunct="1">
              <a:defRPr/>
            </a:pPr>
            <a:r>
              <a:rPr lang="en-US" sz="3200" dirty="0" smtClean="0">
                <a:solidFill>
                  <a:schemeClr val="tx1"/>
                </a:solidFill>
                <a:latin typeface="+mn-lt"/>
              </a:rPr>
              <a:t>Impact of parental drug use on children</a:t>
            </a:r>
          </a:p>
        </p:txBody>
      </p:sp>
      <p:sp>
        <p:nvSpPr>
          <p:cNvPr id="33795" name="Rectangle 3"/>
          <p:cNvSpPr>
            <a:spLocks noGrp="1" noChangeArrowheads="1"/>
          </p:cNvSpPr>
          <p:nvPr>
            <p:ph idx="1"/>
          </p:nvPr>
        </p:nvSpPr>
        <p:spPr>
          <a:xfrm>
            <a:off x="755650" y="2565400"/>
            <a:ext cx="7416800" cy="3533775"/>
          </a:xfrm>
        </p:spPr>
        <p:txBody>
          <a:bodyPr>
            <a:normAutofit fontScale="92500" lnSpcReduction="10000"/>
          </a:bodyPr>
          <a:lstStyle/>
          <a:p>
            <a:pPr eaLnBrk="1" hangingPunct="1">
              <a:lnSpc>
                <a:spcPct val="90000"/>
              </a:lnSpc>
            </a:pPr>
            <a:r>
              <a:rPr lang="en-GB" altLang="en-US" sz="2800" smtClean="0"/>
              <a:t>Babies can be  born with addictions</a:t>
            </a:r>
          </a:p>
          <a:p>
            <a:pPr eaLnBrk="1" hangingPunct="1">
              <a:lnSpc>
                <a:spcPct val="90000"/>
              </a:lnSpc>
            </a:pPr>
            <a:r>
              <a:rPr lang="en-GB" altLang="en-US" sz="2800" smtClean="0"/>
              <a:t>Children likely to be punished more and physically abused more</a:t>
            </a:r>
          </a:p>
          <a:p>
            <a:pPr eaLnBrk="1" hangingPunct="1">
              <a:lnSpc>
                <a:spcPct val="90000"/>
              </a:lnSpc>
            </a:pPr>
            <a:r>
              <a:rPr lang="en-GB" altLang="en-US" sz="2800" smtClean="0"/>
              <a:t>Parental cocaine use has been associated with sexual abuse of children</a:t>
            </a:r>
          </a:p>
          <a:p>
            <a:pPr eaLnBrk="1" hangingPunct="1">
              <a:lnSpc>
                <a:spcPct val="90000"/>
              </a:lnSpc>
            </a:pPr>
            <a:r>
              <a:rPr lang="en-GB" altLang="en-US" sz="2800" smtClean="0"/>
              <a:t>Family disruption is more likely</a:t>
            </a:r>
          </a:p>
          <a:p>
            <a:pPr eaLnBrk="1" hangingPunct="1">
              <a:lnSpc>
                <a:spcPct val="90000"/>
              </a:lnSpc>
            </a:pPr>
            <a:r>
              <a:rPr lang="en-GB" altLang="en-US" sz="2800" smtClean="0"/>
              <a:t>Physical neglect is likely</a:t>
            </a:r>
          </a:p>
          <a:p>
            <a:pPr eaLnBrk="1" hangingPunct="1">
              <a:lnSpc>
                <a:spcPct val="90000"/>
              </a:lnSpc>
            </a:pPr>
            <a:r>
              <a:rPr lang="en-GB" altLang="en-US" sz="2800" smtClean="0"/>
              <a:t>Emotional abuse (worry, stress on the part of the child)</a:t>
            </a:r>
          </a:p>
          <a:p>
            <a:pPr eaLnBrk="1" hangingPunct="1">
              <a:lnSpc>
                <a:spcPct val="90000"/>
              </a:lnSpc>
            </a:pPr>
            <a:endParaRPr lang="en-IE" altLang="en-US" sz="2800" smtClean="0"/>
          </a:p>
          <a:p>
            <a:pPr eaLnBrk="1" hangingPunct="1">
              <a:lnSpc>
                <a:spcPct val="90000"/>
              </a:lnSpc>
              <a:buFont typeface="Wingdings" pitchFamily="2" charset="2"/>
              <a:buNone/>
            </a:pPr>
            <a:endParaRPr lang="en-US" altLang="en-US" sz="2800" smtClean="0"/>
          </a:p>
        </p:txBody>
      </p:sp>
      <p:pic>
        <p:nvPicPr>
          <p:cNvPr id="33796"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01725619"/>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Impact of parental substance misuse on children</a:t>
            </a:r>
            <a:endParaRPr lang="en-IE" sz="3200" dirty="0">
              <a:latin typeface="+mn-lt"/>
            </a:endParaRPr>
          </a:p>
        </p:txBody>
      </p:sp>
      <p:sp>
        <p:nvSpPr>
          <p:cNvPr id="34819" name="Content Placeholder 2"/>
          <p:cNvSpPr>
            <a:spLocks noGrp="1"/>
          </p:cNvSpPr>
          <p:nvPr>
            <p:ph idx="1"/>
          </p:nvPr>
        </p:nvSpPr>
        <p:spPr/>
        <p:txBody>
          <a:bodyPr>
            <a:normAutofit fontScale="92500" lnSpcReduction="20000"/>
          </a:bodyPr>
          <a:lstStyle/>
          <a:p>
            <a:r>
              <a:rPr lang="en-GB" altLang="en-US" smtClean="0"/>
              <a:t>Research shows that children are at higher risk of a range of outcomes in all areas of health, safety, and emotional and social development</a:t>
            </a:r>
          </a:p>
          <a:p>
            <a:r>
              <a:rPr lang="en-GB" altLang="en-US" smtClean="0"/>
              <a:t>Child abuse cases involving parental substance abuse are associated with longer stays in foster care and reduced likelihood of reunification</a:t>
            </a:r>
          </a:p>
          <a:p>
            <a:r>
              <a:rPr lang="en-GB" altLang="en-US" smtClean="0"/>
              <a:t>Families are less cohesive, have lower levels of expression of warmth and caring and higher levels of unresolved conflict and arguing</a:t>
            </a:r>
            <a:endParaRPr lang="en-IE" altLang="en-US" smtClean="0"/>
          </a:p>
        </p:txBody>
      </p:sp>
    </p:spTree>
    <p:extLst>
      <p:ext uri="{BB962C8B-B14F-4D97-AF65-F5344CB8AC3E}">
        <p14:creationId xmlns:p14="http://schemas.microsoft.com/office/powerpoint/2010/main" val="277792835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323850" y="404813"/>
            <a:ext cx="8496300" cy="1368425"/>
          </a:xfrm>
        </p:spPr>
        <p:txBody>
          <a:bodyPr/>
          <a:lstStyle/>
          <a:p>
            <a:pPr eaLnBrk="1" hangingPunct="1">
              <a:defRPr/>
            </a:pPr>
            <a:r>
              <a:rPr lang="en-US" sz="3200" dirty="0" smtClean="0">
                <a:solidFill>
                  <a:srgbClr val="7B9899"/>
                </a:solidFill>
                <a:latin typeface="+mn-lt"/>
              </a:rPr>
              <a:t>Parenting Factors: Domestic Violence (Holt et al, 2008) </a:t>
            </a:r>
          </a:p>
        </p:txBody>
      </p:sp>
      <p:sp>
        <p:nvSpPr>
          <p:cNvPr id="35843" name="Rectangle 3"/>
          <p:cNvSpPr>
            <a:spLocks noGrp="1" noChangeArrowheads="1"/>
          </p:cNvSpPr>
          <p:nvPr>
            <p:ph idx="1"/>
          </p:nvPr>
        </p:nvSpPr>
        <p:spPr>
          <a:xfrm>
            <a:off x="684213" y="1916113"/>
            <a:ext cx="8002587" cy="4210050"/>
          </a:xfrm>
        </p:spPr>
        <p:txBody>
          <a:bodyPr>
            <a:normAutofit fontScale="92500"/>
          </a:bodyPr>
          <a:lstStyle/>
          <a:p>
            <a:pPr eaLnBrk="1" hangingPunct="1">
              <a:lnSpc>
                <a:spcPct val="80000"/>
              </a:lnSpc>
            </a:pPr>
            <a:r>
              <a:rPr lang="en-US" altLang="en-US" sz="2800" smtClean="0"/>
              <a:t>Maternal stress and depression  as a result of domestic violence can result in emotional distance, unavailability and abuse </a:t>
            </a:r>
          </a:p>
          <a:p>
            <a:pPr eaLnBrk="1" hangingPunct="1">
              <a:lnSpc>
                <a:spcPct val="80000"/>
              </a:lnSpc>
            </a:pPr>
            <a:r>
              <a:rPr lang="en-US" altLang="en-US" sz="2800" smtClean="0"/>
              <a:t>DV can prevent mothers from developing authority and control</a:t>
            </a:r>
          </a:p>
          <a:p>
            <a:pPr eaLnBrk="1" hangingPunct="1">
              <a:lnSpc>
                <a:spcPct val="80000"/>
              </a:lnSpc>
            </a:pPr>
            <a:r>
              <a:rPr lang="en-US" altLang="en-US" sz="2800" smtClean="0"/>
              <a:t>Fear may cause mothers to deny their children normal transitions, basic trust and security</a:t>
            </a:r>
          </a:p>
          <a:p>
            <a:pPr eaLnBrk="1" hangingPunct="1">
              <a:lnSpc>
                <a:spcPct val="80000"/>
              </a:lnSpc>
            </a:pPr>
            <a:r>
              <a:rPr lang="en-US" altLang="en-US" sz="2800" smtClean="0"/>
              <a:t>Abusive fathers are less likely to be involved with their children, are more controlling, authoritarian and less consistent, and are poorer role models</a:t>
            </a:r>
          </a:p>
          <a:p>
            <a:pPr eaLnBrk="1" hangingPunct="1">
              <a:lnSpc>
                <a:spcPct val="80000"/>
              </a:lnSpc>
            </a:pPr>
            <a:endParaRPr lang="en-US" altLang="en-US" sz="2800" smtClean="0"/>
          </a:p>
        </p:txBody>
      </p:sp>
      <p:pic>
        <p:nvPicPr>
          <p:cNvPr id="35844"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89141105"/>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Impact on young people of parental domestic violence </a:t>
            </a:r>
            <a:endParaRPr lang="en-IE" sz="3200" dirty="0">
              <a:latin typeface="+mn-lt"/>
            </a:endParaRPr>
          </a:p>
        </p:txBody>
      </p:sp>
      <p:sp>
        <p:nvSpPr>
          <p:cNvPr id="36867" name="Content Placeholder 2"/>
          <p:cNvSpPr>
            <a:spLocks noGrp="1"/>
          </p:cNvSpPr>
          <p:nvPr>
            <p:ph idx="1"/>
          </p:nvPr>
        </p:nvSpPr>
        <p:spPr/>
        <p:txBody>
          <a:bodyPr/>
          <a:lstStyle/>
          <a:p>
            <a:r>
              <a:rPr lang="en-GB" altLang="en-US" smtClean="0"/>
              <a:t>Re-victimisation, male abusive behaviour, ‘tuning out’ care-taking roles,</a:t>
            </a:r>
          </a:p>
          <a:p>
            <a:r>
              <a:rPr lang="en-GB" altLang="en-US" smtClean="0"/>
              <a:t>Multiple stressors can accumulate including substance misuse, crime, dropping out of education and disengagement, risk taking behaviour</a:t>
            </a:r>
            <a:endParaRPr lang="en-IE" altLang="en-US" smtClean="0"/>
          </a:p>
        </p:txBody>
      </p:sp>
    </p:spTree>
    <p:extLst>
      <p:ext uri="{BB962C8B-B14F-4D97-AF65-F5344CB8AC3E}">
        <p14:creationId xmlns:p14="http://schemas.microsoft.com/office/powerpoint/2010/main" val="244155471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p:cNvSpPr>
            <a:spLocks noGrp="1"/>
          </p:cNvSpPr>
          <p:nvPr>
            <p:ph type="title"/>
          </p:nvPr>
        </p:nvSpPr>
        <p:spPr/>
        <p:txBody>
          <a:bodyPr/>
          <a:lstStyle/>
          <a:p>
            <a:r>
              <a:rPr lang="en-GB" altLang="en-US" smtClean="0"/>
              <a:t>Child Neglect</a:t>
            </a:r>
            <a:endParaRPr lang="en-IE" altLang="en-US" smtClean="0"/>
          </a:p>
        </p:txBody>
      </p:sp>
      <p:sp>
        <p:nvSpPr>
          <p:cNvPr id="7171" name="Content Placeholder 2"/>
          <p:cNvSpPr>
            <a:spLocks noGrp="1"/>
          </p:cNvSpPr>
          <p:nvPr>
            <p:ph idx="1"/>
          </p:nvPr>
        </p:nvSpPr>
        <p:spPr/>
        <p:txBody>
          <a:bodyPr/>
          <a:lstStyle/>
          <a:p>
            <a:r>
              <a:rPr lang="en-GB" altLang="en-US" dirty="0" smtClean="0"/>
              <a:t>In terms of understanding, the interaction of all the different factors best explains what it means, how it emerged and what might be best to address it.</a:t>
            </a:r>
            <a:endParaRPr lang="en-IE" altLang="en-US" dirty="0" smtClean="0"/>
          </a:p>
        </p:txBody>
      </p:sp>
    </p:spTree>
    <p:extLst>
      <p:ext uri="{BB962C8B-B14F-4D97-AF65-F5344CB8AC3E}">
        <p14:creationId xmlns:p14="http://schemas.microsoft.com/office/powerpoint/2010/main" val="63705939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E" dirty="0" smtClean="0"/>
              <a:t>Key points</a:t>
            </a:r>
            <a:endParaRPr lang="en-IE" dirty="0"/>
          </a:p>
        </p:txBody>
      </p:sp>
      <p:sp>
        <p:nvSpPr>
          <p:cNvPr id="3" name="Content Placeholder 2"/>
          <p:cNvSpPr>
            <a:spLocks noGrp="1"/>
          </p:cNvSpPr>
          <p:nvPr>
            <p:ph idx="1"/>
          </p:nvPr>
        </p:nvSpPr>
        <p:spPr/>
        <p:txBody>
          <a:bodyPr/>
          <a:lstStyle/>
          <a:p>
            <a:r>
              <a:rPr lang="en-IE" dirty="0" smtClean="0"/>
              <a:t>Child neglect is strongly connected to other forms of child harm</a:t>
            </a:r>
          </a:p>
          <a:p>
            <a:r>
              <a:rPr lang="en-IE" dirty="0" smtClean="0"/>
              <a:t>Parental factors are mediated by the carers’ personalities and experience which may be affected by mental health</a:t>
            </a:r>
          </a:p>
          <a:p>
            <a:r>
              <a:rPr lang="en-IE" dirty="0" smtClean="0"/>
              <a:t>Both factors are essential to assessment and intervention</a:t>
            </a:r>
            <a:endParaRPr lang="en-IE" dirty="0"/>
          </a:p>
        </p:txBody>
      </p:sp>
    </p:spTree>
    <p:extLst>
      <p:ext uri="{BB962C8B-B14F-4D97-AF65-F5344CB8AC3E}">
        <p14:creationId xmlns:p14="http://schemas.microsoft.com/office/powerpoint/2010/main" val="137302020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p:cNvSpPr>
            <a:spLocks noGrp="1"/>
          </p:cNvSpPr>
          <p:nvPr>
            <p:ph type="title"/>
          </p:nvPr>
        </p:nvSpPr>
        <p:spPr/>
        <p:txBody>
          <a:bodyPr/>
          <a:lstStyle/>
          <a:p>
            <a:pPr eaLnBrk="1" hangingPunct="1">
              <a:defRPr/>
            </a:pPr>
            <a:r>
              <a:rPr lang="en-IE" dirty="0" smtClean="0">
                <a:latin typeface="+mn-lt"/>
              </a:rPr>
              <a:t>Statistics</a:t>
            </a:r>
          </a:p>
        </p:txBody>
      </p:sp>
      <p:sp>
        <p:nvSpPr>
          <p:cNvPr id="9219" name="Content Placeholder 2"/>
          <p:cNvSpPr>
            <a:spLocks noGrp="1"/>
          </p:cNvSpPr>
          <p:nvPr>
            <p:ph idx="1"/>
          </p:nvPr>
        </p:nvSpPr>
        <p:spPr/>
        <p:txBody>
          <a:bodyPr>
            <a:normAutofit lnSpcReduction="10000"/>
          </a:bodyPr>
          <a:lstStyle/>
          <a:p>
            <a:pPr eaLnBrk="1" hangingPunct="1"/>
            <a:r>
              <a:rPr lang="en-US" altLang="en-US" dirty="0" smtClean="0"/>
              <a:t>Tusla child protection referrals</a:t>
            </a:r>
          </a:p>
          <a:p>
            <a:pPr eaLnBrk="1" hangingPunct="1"/>
            <a:r>
              <a:rPr lang="en-US" altLang="en-US" dirty="0" smtClean="0"/>
              <a:t>In Quarter 1 2016 there were 11,211, reports defined as ‘neglect’ ,  which represented 25% of all reports. The highest proportion was 37%. </a:t>
            </a:r>
          </a:p>
          <a:p>
            <a:pPr eaLnBrk="1" hangingPunct="1"/>
            <a:r>
              <a:rPr lang="en-US" altLang="en-US" dirty="0" smtClean="0"/>
              <a:t>No breakdown of welfare but around 60% are in the welfare category and probably relate to neglect in what is considered a less serious form</a:t>
            </a:r>
          </a:p>
          <a:p>
            <a:pPr eaLnBrk="1" hangingPunct="1"/>
            <a:endParaRPr lang="en-IE" altLang="en-US" dirty="0" smtClean="0"/>
          </a:p>
        </p:txBody>
      </p:sp>
      <p:pic>
        <p:nvPicPr>
          <p:cNvPr id="9220" name="Picture 4" descr="schoollogo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80288" y="188913"/>
            <a:ext cx="1598612" cy="750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965020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Challenges to professional management of child neglect</a:t>
            </a:r>
            <a:endParaRPr lang="en-IE" dirty="0"/>
          </a:p>
        </p:txBody>
      </p:sp>
      <p:sp>
        <p:nvSpPr>
          <p:cNvPr id="3" name="Content Placeholder 2"/>
          <p:cNvSpPr>
            <a:spLocks noGrp="1"/>
          </p:cNvSpPr>
          <p:nvPr>
            <p:ph idx="1"/>
          </p:nvPr>
        </p:nvSpPr>
        <p:spPr/>
        <p:txBody>
          <a:bodyPr>
            <a:normAutofit fontScale="92500"/>
          </a:bodyPr>
          <a:lstStyle/>
          <a:p>
            <a:r>
              <a:rPr lang="en-IE" dirty="0" smtClean="0"/>
              <a:t>Lack of up to date knowledge and failure to put research evidence to use</a:t>
            </a:r>
          </a:p>
          <a:p>
            <a:r>
              <a:rPr lang="en-IE" dirty="0" smtClean="0"/>
              <a:t>Failure to consider children’s lived experiences- not talking to children </a:t>
            </a:r>
          </a:p>
          <a:p>
            <a:r>
              <a:rPr lang="en-IE" dirty="0" smtClean="0"/>
              <a:t>Superficial compliance of families</a:t>
            </a:r>
          </a:p>
          <a:p>
            <a:r>
              <a:rPr lang="en-IE" dirty="0" smtClean="0"/>
              <a:t>Failure to consider different contexts</a:t>
            </a:r>
          </a:p>
          <a:p>
            <a:r>
              <a:rPr lang="en-IE" dirty="0" smtClean="0"/>
              <a:t>Failure to fully assess parental mental health as well as motivation and general capacity</a:t>
            </a:r>
          </a:p>
          <a:p>
            <a:r>
              <a:rPr lang="en-IE" dirty="0" smtClean="0"/>
              <a:t>Conflation of neglect with vulnerability</a:t>
            </a:r>
          </a:p>
          <a:p>
            <a:endParaRPr lang="en-IE" dirty="0" smtClean="0"/>
          </a:p>
          <a:p>
            <a:endParaRPr lang="en-IE" dirty="0"/>
          </a:p>
        </p:txBody>
      </p:sp>
    </p:spTree>
    <p:extLst>
      <p:ext uri="{BB962C8B-B14F-4D97-AF65-F5344CB8AC3E}">
        <p14:creationId xmlns:p14="http://schemas.microsoft.com/office/powerpoint/2010/main" val="379487749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r>
              <a:rPr lang="en-GB" sz="3200" dirty="0" smtClean="0">
                <a:latin typeface="+mn-lt"/>
              </a:rPr>
              <a:t>Child Neglect: cause and effect </a:t>
            </a:r>
            <a:br>
              <a:rPr lang="en-GB" sz="3200" dirty="0" smtClean="0">
                <a:latin typeface="+mn-lt"/>
              </a:rPr>
            </a:br>
            <a:r>
              <a:rPr lang="en-GB" sz="3200" dirty="0" smtClean="0">
                <a:latin typeface="+mn-lt"/>
              </a:rPr>
              <a:t>(</a:t>
            </a:r>
            <a:r>
              <a:rPr lang="en-GB" sz="3200" dirty="0" err="1" smtClean="0">
                <a:latin typeface="+mn-lt"/>
              </a:rPr>
              <a:t>Dubowitz</a:t>
            </a:r>
            <a:r>
              <a:rPr lang="en-GB" sz="3200" dirty="0" smtClean="0">
                <a:latin typeface="+mn-lt"/>
              </a:rPr>
              <a:t> 1999)</a:t>
            </a:r>
            <a:endParaRPr lang="en-IE" sz="3200" dirty="0">
              <a:latin typeface="+mn-lt"/>
            </a:endParaRPr>
          </a:p>
        </p:txBody>
      </p:sp>
      <p:sp>
        <p:nvSpPr>
          <p:cNvPr id="13315" name="Content Placeholder 2"/>
          <p:cNvSpPr>
            <a:spLocks noGrp="1"/>
          </p:cNvSpPr>
          <p:nvPr>
            <p:ph idx="1"/>
          </p:nvPr>
        </p:nvSpPr>
        <p:spPr/>
        <p:txBody>
          <a:bodyPr>
            <a:normAutofit fontScale="85000" lnSpcReduction="10000"/>
          </a:bodyPr>
          <a:lstStyle/>
          <a:p>
            <a:r>
              <a:rPr lang="en-IE" altLang="en-US" sz="2000" smtClean="0"/>
              <a:t>Inadequate food – failure to develop</a:t>
            </a:r>
          </a:p>
          <a:p>
            <a:r>
              <a:rPr lang="en-IE" altLang="en-US" sz="2000" smtClean="0"/>
              <a:t>Household hazards – accidents</a:t>
            </a:r>
          </a:p>
          <a:p>
            <a:r>
              <a:rPr lang="en-IE" altLang="en-US" sz="2000" smtClean="0"/>
              <a:t>Lack of hygiene – health problems</a:t>
            </a:r>
          </a:p>
          <a:p>
            <a:r>
              <a:rPr lang="en-IE" altLang="en-US" sz="2000" smtClean="0"/>
              <a:t>Lack of attention to health – disease</a:t>
            </a:r>
          </a:p>
          <a:p>
            <a:r>
              <a:rPr lang="en-IE" altLang="en-US" sz="2000" smtClean="0"/>
              <a:t>Inadequate mental health care – suicide or delinquency</a:t>
            </a:r>
          </a:p>
          <a:p>
            <a:r>
              <a:rPr lang="en-IE" altLang="en-US" sz="2000" smtClean="0"/>
              <a:t>Inadequate emotional care – behaviour and educational </a:t>
            </a:r>
          </a:p>
          <a:p>
            <a:r>
              <a:rPr lang="en-IE" altLang="en-US" sz="2000" smtClean="0"/>
              <a:t>Inadequate supervision – risk taking behaviour</a:t>
            </a:r>
          </a:p>
          <a:p>
            <a:r>
              <a:rPr lang="en-IE" altLang="en-US" sz="2000" smtClean="0"/>
              <a:t>Unstable relationship – attachment problems</a:t>
            </a:r>
          </a:p>
          <a:p>
            <a:r>
              <a:rPr lang="en-IE" altLang="en-US" sz="2000" smtClean="0"/>
              <a:t>Unstable living conditions – behaviour &amp; anxiety</a:t>
            </a:r>
          </a:p>
          <a:p>
            <a:r>
              <a:rPr lang="en-IE" altLang="en-US" sz="2000" smtClean="0"/>
              <a:t>Exposure to domestic violence – behaviour and health</a:t>
            </a:r>
          </a:p>
          <a:p>
            <a:r>
              <a:rPr lang="en-IE" altLang="en-US" sz="2000" smtClean="0"/>
              <a:t>Community violence  - anti social behaviour</a:t>
            </a:r>
          </a:p>
          <a:p>
            <a:endParaRPr lang="en-IE" altLang="en-US" sz="2000" smtClean="0"/>
          </a:p>
        </p:txBody>
      </p:sp>
    </p:spTree>
    <p:extLst>
      <p:ext uri="{BB962C8B-B14F-4D97-AF65-F5344CB8AC3E}">
        <p14:creationId xmlns:p14="http://schemas.microsoft.com/office/powerpoint/2010/main" val="34037058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Understanding different contexts and causes</a:t>
            </a:r>
            <a:endParaRPr lang="en-IE" dirty="0"/>
          </a:p>
        </p:txBody>
      </p:sp>
      <p:sp>
        <p:nvSpPr>
          <p:cNvPr id="3" name="Content Placeholder 2"/>
          <p:cNvSpPr>
            <a:spLocks noGrp="1"/>
          </p:cNvSpPr>
          <p:nvPr>
            <p:ph idx="1"/>
          </p:nvPr>
        </p:nvSpPr>
        <p:spPr/>
        <p:txBody>
          <a:bodyPr/>
          <a:lstStyle/>
          <a:p>
            <a:pPr>
              <a:lnSpc>
                <a:spcPct val="80000"/>
              </a:lnSpc>
            </a:pPr>
            <a:r>
              <a:rPr lang="en-US" altLang="en-US" dirty="0" smtClean="0"/>
              <a:t>Parental factors</a:t>
            </a:r>
          </a:p>
          <a:p>
            <a:pPr>
              <a:lnSpc>
                <a:spcPct val="80000"/>
              </a:lnSpc>
            </a:pPr>
            <a:r>
              <a:rPr lang="en-US" altLang="en-US" dirty="0" smtClean="0"/>
              <a:t>Family </a:t>
            </a:r>
            <a:r>
              <a:rPr lang="en-US" altLang="en-US" dirty="0"/>
              <a:t>functioning</a:t>
            </a:r>
          </a:p>
          <a:p>
            <a:pPr>
              <a:lnSpc>
                <a:spcPct val="80000"/>
              </a:lnSpc>
            </a:pPr>
            <a:r>
              <a:rPr lang="en-US" altLang="en-US" dirty="0" smtClean="0"/>
              <a:t>Impact </a:t>
            </a:r>
            <a:r>
              <a:rPr lang="en-US" altLang="en-US" dirty="0"/>
              <a:t>on children</a:t>
            </a:r>
          </a:p>
          <a:p>
            <a:pPr marL="0" indent="0">
              <a:buNone/>
            </a:pPr>
            <a:endParaRPr lang="en-IE" dirty="0"/>
          </a:p>
        </p:txBody>
      </p:sp>
    </p:spTree>
    <p:extLst>
      <p:ext uri="{BB962C8B-B14F-4D97-AF65-F5344CB8AC3E}">
        <p14:creationId xmlns:p14="http://schemas.microsoft.com/office/powerpoint/2010/main" val="135602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IE" dirty="0" smtClean="0"/>
              <a:t>Pre disposing factors that inevitably impact on parenting </a:t>
            </a:r>
            <a:endParaRPr lang="en-IE" dirty="0"/>
          </a:p>
        </p:txBody>
      </p:sp>
      <p:sp>
        <p:nvSpPr>
          <p:cNvPr id="3" name="Content Placeholder 2"/>
          <p:cNvSpPr>
            <a:spLocks noGrp="1"/>
          </p:cNvSpPr>
          <p:nvPr>
            <p:ph idx="1"/>
          </p:nvPr>
        </p:nvSpPr>
        <p:spPr/>
        <p:txBody>
          <a:bodyPr/>
          <a:lstStyle/>
          <a:p>
            <a:r>
              <a:rPr lang="en-IE" dirty="0" smtClean="0"/>
              <a:t>Poor history of being  parented</a:t>
            </a:r>
          </a:p>
          <a:p>
            <a:r>
              <a:rPr lang="en-IE" dirty="0" smtClean="0"/>
              <a:t>Intellectual disability</a:t>
            </a:r>
          </a:p>
          <a:p>
            <a:r>
              <a:rPr lang="en-IE" dirty="0" smtClean="0"/>
              <a:t>Personality disorder</a:t>
            </a:r>
          </a:p>
          <a:p>
            <a:r>
              <a:rPr lang="en-IE" dirty="0" smtClean="0"/>
              <a:t>Some forms of mental illness</a:t>
            </a:r>
          </a:p>
        </p:txBody>
      </p:sp>
    </p:spTree>
    <p:extLst>
      <p:ext uri="{BB962C8B-B14F-4D97-AF65-F5344CB8AC3E}">
        <p14:creationId xmlns:p14="http://schemas.microsoft.com/office/powerpoint/2010/main" val="268925369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IE" sz="2800" b="1" dirty="0" smtClean="0"/>
              <a:t>Current factors that may affect  parenting and are strongly associated with neglect </a:t>
            </a:r>
            <a:endParaRPr lang="en-IE" sz="2800" b="1" dirty="0"/>
          </a:p>
        </p:txBody>
      </p:sp>
      <p:sp>
        <p:nvSpPr>
          <p:cNvPr id="3" name="Content Placeholder 2"/>
          <p:cNvSpPr>
            <a:spLocks noGrp="1"/>
          </p:cNvSpPr>
          <p:nvPr>
            <p:ph idx="1"/>
          </p:nvPr>
        </p:nvSpPr>
        <p:spPr/>
        <p:txBody>
          <a:bodyPr>
            <a:normAutofit fontScale="92500" lnSpcReduction="20000"/>
          </a:bodyPr>
          <a:lstStyle/>
          <a:p>
            <a:r>
              <a:rPr lang="en-IE" dirty="0" smtClean="0"/>
              <a:t>Drug use</a:t>
            </a:r>
          </a:p>
          <a:p>
            <a:r>
              <a:rPr lang="en-IE" dirty="0" smtClean="0"/>
              <a:t>Alcohol use</a:t>
            </a:r>
          </a:p>
          <a:p>
            <a:r>
              <a:rPr lang="en-IE" dirty="0" smtClean="0"/>
              <a:t>Recent bereavement</a:t>
            </a:r>
          </a:p>
          <a:p>
            <a:r>
              <a:rPr lang="en-IE" dirty="0" smtClean="0"/>
              <a:t>Depression</a:t>
            </a:r>
          </a:p>
          <a:p>
            <a:r>
              <a:rPr lang="en-IE" dirty="0" smtClean="0"/>
              <a:t>Domestic violence </a:t>
            </a:r>
          </a:p>
          <a:p>
            <a:r>
              <a:rPr lang="en-IE" dirty="0" smtClean="0"/>
              <a:t>Poverty and homelessness</a:t>
            </a:r>
          </a:p>
          <a:p>
            <a:r>
              <a:rPr lang="en-IE" dirty="0" smtClean="0"/>
              <a:t>The above factors are present in many families that do not neglect their children although they can have significant short term effects on capacity. Family functioning is the key.</a:t>
            </a:r>
            <a:endParaRPr lang="en-IE" dirty="0"/>
          </a:p>
        </p:txBody>
      </p:sp>
    </p:spTree>
    <p:extLst>
      <p:ext uri="{BB962C8B-B14F-4D97-AF65-F5344CB8AC3E}">
        <p14:creationId xmlns:p14="http://schemas.microsoft.com/office/powerpoint/2010/main" val="416287799"/>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Austin">
  <a:themeElements>
    <a:clrScheme name="Austin">
      <a:dk1>
        <a:sysClr val="windowText" lastClr="000000"/>
      </a:dk1>
      <a:lt1>
        <a:sysClr val="window" lastClr="FFFFFF"/>
      </a:lt1>
      <a:dk2>
        <a:srgbClr val="3E3D2D"/>
      </a:dk2>
      <a:lt2>
        <a:srgbClr val="CAF278"/>
      </a:lt2>
      <a:accent1>
        <a:srgbClr val="94C600"/>
      </a:accent1>
      <a:accent2>
        <a:srgbClr val="71685A"/>
      </a:accent2>
      <a:accent3>
        <a:srgbClr val="FF6700"/>
      </a:accent3>
      <a:accent4>
        <a:srgbClr val="909465"/>
      </a:accent4>
      <a:accent5>
        <a:srgbClr val="956B43"/>
      </a:accent5>
      <a:accent6>
        <a:srgbClr val="FEA022"/>
      </a:accent6>
      <a:hlink>
        <a:srgbClr val="E68200"/>
      </a:hlink>
      <a:folHlink>
        <a:srgbClr val="FFA94A"/>
      </a:folHlink>
    </a:clrScheme>
    <a:fontScheme name="Austin">
      <a:maj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Austin">
      <a:fillStyleLst>
        <a:solidFill>
          <a:schemeClr val="phClr"/>
        </a:solidFill>
        <a:gradFill rotWithShape="1">
          <a:gsLst>
            <a:gs pos="0">
              <a:schemeClr val="phClr">
                <a:tint val="20000"/>
                <a:satMod val="180000"/>
                <a:lumMod val="98000"/>
              </a:schemeClr>
            </a:gs>
            <a:gs pos="40000">
              <a:schemeClr val="phClr">
                <a:tint val="30000"/>
                <a:satMod val="260000"/>
                <a:lumMod val="84000"/>
              </a:schemeClr>
            </a:gs>
            <a:gs pos="100000">
              <a:schemeClr val="phClr">
                <a:tint val="100000"/>
                <a:satMod val="110000"/>
                <a:lumMod val="100000"/>
              </a:schemeClr>
            </a:gs>
          </a:gsLst>
          <a:lin ang="5040000" scaled="1"/>
        </a:gradFill>
        <a:gradFill rotWithShape="1">
          <a:gsLst>
            <a:gs pos="0">
              <a:schemeClr val="phClr"/>
            </a:gs>
            <a:gs pos="100000">
              <a:schemeClr val="phClr">
                <a:shade val="75000"/>
                <a:satMod val="120000"/>
                <a:lumMod val="90000"/>
              </a:schemeClr>
            </a:gs>
          </a:gsLst>
          <a:lin ang="5400000" scaled="0"/>
        </a:gradFill>
      </a:fillStyleLst>
      <a:lnStyleLst>
        <a:ln w="9525" cap="flat" cmpd="sng" algn="ctr">
          <a:solidFill>
            <a:schemeClr val="phClr"/>
          </a:solidFill>
          <a:prstDash val="solid"/>
        </a:ln>
        <a:ln w="15875" cap="flat" cmpd="sng" algn="ctr">
          <a:solidFill>
            <a:schemeClr val="phClr"/>
          </a:solidFill>
          <a:prstDash val="solid"/>
        </a:ln>
        <a:ln w="22225" cap="flat" cmpd="sng" algn="ctr">
          <a:solidFill>
            <a:schemeClr val="phClr"/>
          </a:solidFill>
          <a:prstDash val="solid"/>
        </a:ln>
      </a:lnStyleLst>
      <a:effectStyleLst>
        <a:effectStyle>
          <a:effectLst/>
        </a:effectStyle>
        <a:effectStyle>
          <a:effectLst>
            <a:outerShdw blurRad="50800" dist="25400" dir="5400000" rotWithShape="0">
              <a:srgbClr val="000000">
                <a:alpha val="28000"/>
              </a:srgbClr>
            </a:outerShdw>
          </a:effectLst>
          <a:scene3d>
            <a:camera prst="orthographicFront">
              <a:rot lat="0" lon="0" rev="0"/>
            </a:camera>
            <a:lightRig rig="threePt" dir="tl">
              <a:rot lat="0" lon="0" rev="20400000"/>
            </a:lightRig>
          </a:scene3d>
          <a:sp3d>
            <a:bevelT w="50800" h="12700" prst="softRound"/>
          </a:sp3d>
        </a:effectStyle>
        <a:effectStyle>
          <a:effectLst>
            <a:outerShdw blurRad="44450" dist="50800" dir="5400000" sx="96000" rotWithShape="0">
              <a:srgbClr val="000000">
                <a:alpha val="34000"/>
              </a:srgbClr>
            </a:outerShdw>
          </a:effectLst>
          <a:scene3d>
            <a:camera prst="orthographicFront">
              <a:rot lat="0" lon="0" rev="0"/>
            </a:camera>
            <a:lightRig rig="threePt" dir="tl">
              <a:rot lat="0" lon="0" rev="20400000"/>
            </a:lightRig>
          </a:scene3d>
          <a:sp3d contourW="15875" prstMaterial="metal">
            <a:bevelT w="101600" h="25400" prst="softRound"/>
            <a:contourClr>
              <a:schemeClr val="phClr">
                <a:shade val="30000"/>
              </a:schemeClr>
            </a:contourClr>
          </a:sp3d>
        </a:effectStyle>
      </a:effectStyleLst>
      <a:bgFillStyleLst>
        <a:solidFill>
          <a:schemeClr val="phClr"/>
        </a:solidFill>
        <a:gradFill rotWithShape="1">
          <a:gsLst>
            <a:gs pos="0">
              <a:schemeClr val="phClr">
                <a:shade val="94000"/>
                <a:satMod val="114000"/>
                <a:lumMod val="96000"/>
              </a:schemeClr>
            </a:gs>
            <a:gs pos="62000">
              <a:schemeClr val="phClr">
                <a:tint val="92000"/>
                <a:shade val="66000"/>
                <a:satMod val="110000"/>
                <a:lumMod val="80000"/>
              </a:schemeClr>
            </a:gs>
            <a:gs pos="100000">
              <a:schemeClr val="phClr">
                <a:tint val="89000"/>
                <a:shade val="62000"/>
                <a:satMod val="110000"/>
                <a:lumMod val="72000"/>
              </a:schemeClr>
            </a:gs>
          </a:gsLst>
          <a:lin ang="5400000" scaled="0"/>
        </a:gradFill>
        <a:blipFill rotWithShape="1">
          <a:blip xmlns:r="http://schemas.openxmlformats.org/officeDocument/2006/relationships" r:embed="rId1">
            <a:duotone>
              <a:schemeClr val="phClr">
                <a:tint val="80000"/>
                <a:shade val="58000"/>
              </a:schemeClr>
              <a:schemeClr val="phClr">
                <a:tint val="73000"/>
                <a:shade val="68000"/>
                <a:satMod val="150000"/>
              </a:schemeClr>
            </a:duotone>
          </a:blip>
          <a:tile tx="0" ty="0" sx="100000" sy="10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Austin</Template>
  <TotalTime>4147</TotalTime>
  <Words>1709</Words>
  <Application>Microsoft Office PowerPoint</Application>
  <PresentationFormat>On-screen Show (4:3)</PresentationFormat>
  <Paragraphs>165</Paragraphs>
  <Slides>30</Slides>
  <Notes>10</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Austin</vt:lpstr>
      <vt:lpstr>Child Neglect: Causes and Contexts</vt:lpstr>
      <vt:lpstr>Why is neglect complicated?</vt:lpstr>
      <vt:lpstr>Child Neglect</vt:lpstr>
      <vt:lpstr>Statistics</vt:lpstr>
      <vt:lpstr>Challenges to professional management of child neglect</vt:lpstr>
      <vt:lpstr>Child Neglect: cause and effect  (Dubowitz 1999)</vt:lpstr>
      <vt:lpstr>Understanding different contexts and causes</vt:lpstr>
      <vt:lpstr>Pre disposing factors that inevitably impact on parenting </vt:lpstr>
      <vt:lpstr>Current factors that may affect  parenting and are strongly associated with neglect </vt:lpstr>
      <vt:lpstr> Family Functioning</vt:lpstr>
      <vt:lpstr>Value of using family functioning as a lens</vt:lpstr>
      <vt:lpstr>Family Functioning – what does research say</vt:lpstr>
      <vt:lpstr>Family Functioning – what does research say</vt:lpstr>
      <vt:lpstr>Disorganised Neglect</vt:lpstr>
      <vt:lpstr>Disorganised Neglect: impact on children</vt:lpstr>
      <vt:lpstr>Emotional neglect</vt:lpstr>
      <vt:lpstr>Emotional Neglect: impact on children</vt:lpstr>
      <vt:lpstr>Depressed Neglect</vt:lpstr>
      <vt:lpstr>Family functioning and social networks</vt:lpstr>
      <vt:lpstr>Gender and neglect</vt:lpstr>
      <vt:lpstr>Cumulative Harm</vt:lpstr>
      <vt:lpstr>Adolescent Neglect (Rees et al 2011)</vt:lpstr>
      <vt:lpstr>Parental Factors: substance misuse</vt:lpstr>
      <vt:lpstr>Impact on children of parental factors: substance misuse during pregnancy (physical effects) </vt:lpstr>
      <vt:lpstr>Impact on children of parental factors: substance misuse during pregnancy (physical effects) </vt:lpstr>
      <vt:lpstr>Impact of parental drug use on children</vt:lpstr>
      <vt:lpstr>Impact of parental substance misuse on children</vt:lpstr>
      <vt:lpstr>Parenting Factors: Domestic Violence (Holt et al, 2008) </vt:lpstr>
      <vt:lpstr>Impact on young people of parental domestic violence </vt:lpstr>
      <vt:lpstr>Key points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Administrator</dc:creator>
  <cp:lastModifiedBy>Tigala</cp:lastModifiedBy>
  <cp:revision>14</cp:revision>
  <cp:lastPrinted>2017-01-16T12:07:23Z</cp:lastPrinted>
  <dcterms:created xsi:type="dcterms:W3CDTF">2017-01-12T14:16:40Z</dcterms:created>
  <dcterms:modified xsi:type="dcterms:W3CDTF">2017-01-16T12:07:53Z</dcterms:modified>
</cp:coreProperties>
</file>