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300" r:id="rId2"/>
    <p:sldId id="319" r:id="rId3"/>
    <p:sldId id="267" r:id="rId4"/>
    <p:sldId id="268" r:id="rId5"/>
    <p:sldId id="269" r:id="rId6"/>
    <p:sldId id="270" r:id="rId7"/>
    <p:sldId id="272" r:id="rId8"/>
    <p:sldId id="273" r:id="rId9"/>
    <p:sldId id="274" r:id="rId10"/>
    <p:sldId id="275" r:id="rId11"/>
    <p:sldId id="276" r:id="rId12"/>
    <p:sldId id="283" r:id="rId13"/>
    <p:sldId id="284" r:id="rId14"/>
    <p:sldId id="308" r:id="rId15"/>
    <p:sldId id="309" r:id="rId16"/>
    <p:sldId id="323" r:id="rId17"/>
    <p:sldId id="304" r:id="rId18"/>
    <p:sldId id="285" r:id="rId19"/>
    <p:sldId id="286" r:id="rId20"/>
    <p:sldId id="287" r:id="rId21"/>
    <p:sldId id="288" r:id="rId22"/>
    <p:sldId id="301" r:id="rId23"/>
    <p:sldId id="325" r:id="rId24"/>
    <p:sldId id="317" r:id="rId25"/>
    <p:sldId id="318" r:id="rId26"/>
    <p:sldId id="303" r:id="rId27"/>
    <p:sldId id="313" r:id="rId28"/>
    <p:sldId id="314" r:id="rId29"/>
    <p:sldId id="289" r:id="rId30"/>
    <p:sldId id="315" r:id="rId31"/>
    <p:sldId id="305" r:id="rId32"/>
    <p:sldId id="290" r:id="rId33"/>
    <p:sldId id="291" r:id="rId34"/>
    <p:sldId id="292" r:id="rId35"/>
    <p:sldId id="293" r:id="rId36"/>
    <p:sldId id="294" r:id="rId37"/>
    <p:sldId id="295" r:id="rId38"/>
    <p:sldId id="296" r:id="rId39"/>
    <p:sldId id="297" r:id="rId40"/>
    <p:sldId id="307" r:id="rId41"/>
    <p:sldId id="316" r:id="rId42"/>
    <p:sldId id="320" r:id="rId43"/>
    <p:sldId id="321" r:id="rId44"/>
    <p:sldId id="324" r:id="rId45"/>
    <p:sldId id="311" r:id="rId46"/>
    <p:sldId id="312" r:id="rId47"/>
    <p:sldId id="326" r:id="rId48"/>
    <p:sldId id="322"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6" d="100"/>
          <a:sy n="96" d="100"/>
        </p:scale>
        <p:origin x="342"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9E59A6D7-6D79-45B0-8639-452F8CFEAE49}" type="datetimeFigureOut">
              <a:rPr lang="en-IE" smtClean="0"/>
              <a:t>23/01/2017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2279213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9E59A6D7-6D79-45B0-8639-452F8CFEAE49}" type="datetimeFigureOut">
              <a:rPr lang="en-IE" smtClean="0"/>
              <a:t>23/01/2017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4218189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9E59A6D7-6D79-45B0-8639-452F8CFEAE49}" type="datetimeFigureOut">
              <a:rPr lang="en-IE" smtClean="0"/>
              <a:t>23/01/2017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4037612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9E59A6D7-6D79-45B0-8639-452F8CFEAE49}" type="datetimeFigureOut">
              <a:rPr lang="en-IE" smtClean="0"/>
              <a:t>23/01/2017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3097998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59A6D7-6D79-45B0-8639-452F8CFEAE49}" type="datetimeFigureOut">
              <a:rPr lang="en-IE" smtClean="0"/>
              <a:t>23/01/2017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4057724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9E59A6D7-6D79-45B0-8639-452F8CFEAE49}" type="datetimeFigureOut">
              <a:rPr lang="en-IE" smtClean="0"/>
              <a:t>23/01/2017</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162899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9E59A6D7-6D79-45B0-8639-452F8CFEAE49}" type="datetimeFigureOut">
              <a:rPr lang="en-IE" smtClean="0"/>
              <a:t>23/01/2017</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1886365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9E59A6D7-6D79-45B0-8639-452F8CFEAE49}" type="datetimeFigureOut">
              <a:rPr lang="en-IE" smtClean="0"/>
              <a:t>23/01/2017</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1699282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59A6D7-6D79-45B0-8639-452F8CFEAE49}" type="datetimeFigureOut">
              <a:rPr lang="en-IE" smtClean="0"/>
              <a:t>23/01/2017</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4288236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59A6D7-6D79-45B0-8639-452F8CFEAE49}" type="datetimeFigureOut">
              <a:rPr lang="en-IE" smtClean="0"/>
              <a:t>23/01/2017</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435744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59A6D7-6D79-45B0-8639-452F8CFEAE49}" type="datetimeFigureOut">
              <a:rPr lang="en-IE" smtClean="0"/>
              <a:t>23/01/2017</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EBFB795-817B-4BE9-9472-85AF4EEA042E}" type="slidenum">
              <a:rPr lang="en-IE" smtClean="0"/>
              <a:t>‹#›</a:t>
            </a:fld>
            <a:endParaRPr lang="en-IE"/>
          </a:p>
        </p:txBody>
      </p:sp>
    </p:spTree>
    <p:extLst>
      <p:ext uri="{BB962C8B-B14F-4D97-AF65-F5344CB8AC3E}">
        <p14:creationId xmlns:p14="http://schemas.microsoft.com/office/powerpoint/2010/main" val="3123995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59A6D7-6D79-45B0-8639-452F8CFEAE49}" type="datetimeFigureOut">
              <a:rPr lang="en-IE" smtClean="0"/>
              <a:t>23/01/2017</a:t>
            </a:fld>
            <a:endParaRPr lang="en-I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FB795-817B-4BE9-9472-85AF4EEA042E}" type="slidenum">
              <a:rPr lang="en-IE" smtClean="0"/>
              <a:t>‹#›</a:t>
            </a:fld>
            <a:endParaRPr lang="en-IE"/>
          </a:p>
        </p:txBody>
      </p:sp>
    </p:spTree>
    <p:extLst>
      <p:ext uri="{BB962C8B-B14F-4D97-AF65-F5344CB8AC3E}">
        <p14:creationId xmlns:p14="http://schemas.microsoft.com/office/powerpoint/2010/main" val="341455090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video" Target="https://www.youtube.com/embed/apzXGEbZht0"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video" Target="https://www.youtube.com/embed/apzXGEbZht0" TargetMode="Externa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GB" dirty="0" smtClean="0"/>
              <a:t>How Chronic Neglect Impacts the Developing Brain</a:t>
            </a:r>
            <a:endParaRPr lang="en-IE" dirty="0"/>
          </a:p>
        </p:txBody>
      </p:sp>
      <p:sp>
        <p:nvSpPr>
          <p:cNvPr id="5" name="Subtitle 4"/>
          <p:cNvSpPr>
            <a:spLocks noGrp="1"/>
          </p:cNvSpPr>
          <p:nvPr>
            <p:ph type="subTitle" idx="1"/>
          </p:nvPr>
        </p:nvSpPr>
        <p:spPr>
          <a:xfrm>
            <a:off x="1524000" y="4262990"/>
            <a:ext cx="9144000" cy="1655762"/>
          </a:xfrm>
        </p:spPr>
        <p:txBody>
          <a:bodyPr>
            <a:normAutofit lnSpcReduction="10000"/>
          </a:bodyPr>
          <a:lstStyle/>
          <a:p>
            <a:r>
              <a:rPr lang="en-GB" dirty="0" smtClean="0"/>
              <a:t>Dr Cathal McAuliffe</a:t>
            </a:r>
          </a:p>
          <a:p>
            <a:r>
              <a:rPr lang="en-GB" dirty="0" smtClean="0"/>
              <a:t>Clinical Neuropsychologist</a:t>
            </a:r>
          </a:p>
          <a:p>
            <a:r>
              <a:rPr lang="en-GB" dirty="0" smtClean="0"/>
              <a:t>Three Steps</a:t>
            </a:r>
          </a:p>
          <a:p>
            <a:r>
              <a:rPr lang="en-GB" dirty="0" smtClean="0"/>
              <a:t>Cathal@threesteps.ie</a:t>
            </a:r>
            <a:endParaRPr lang="en-IE" dirty="0"/>
          </a:p>
        </p:txBody>
      </p:sp>
    </p:spTree>
    <p:extLst>
      <p:ext uri="{BB962C8B-B14F-4D97-AF65-F5344CB8AC3E}">
        <p14:creationId xmlns:p14="http://schemas.microsoft.com/office/powerpoint/2010/main" val="1107353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consequences of Neglect – 11 to 18 years</a:t>
            </a:r>
            <a:br>
              <a:rPr lang="en-GB" dirty="0" smtClean="0"/>
            </a:br>
            <a:r>
              <a:rPr lang="en-GB" dirty="0" smtClean="0"/>
              <a:t>NSPCC</a:t>
            </a:r>
            <a:endParaRPr lang="en-IE" dirty="0"/>
          </a:p>
        </p:txBody>
      </p:sp>
      <p:sp>
        <p:nvSpPr>
          <p:cNvPr id="3" name="Content Placeholder 2"/>
          <p:cNvSpPr>
            <a:spLocks noGrp="1"/>
          </p:cNvSpPr>
          <p:nvPr>
            <p:ph idx="1"/>
          </p:nvPr>
        </p:nvSpPr>
        <p:spPr/>
        <p:txBody>
          <a:bodyPr/>
          <a:lstStyle/>
          <a:p>
            <a:r>
              <a:rPr lang="en-IE" dirty="0" smtClean="0"/>
              <a:t>Failure to learn </a:t>
            </a:r>
          </a:p>
          <a:p>
            <a:r>
              <a:rPr lang="en-IE" dirty="0" smtClean="0"/>
              <a:t>Poor motivation </a:t>
            </a:r>
          </a:p>
          <a:p>
            <a:r>
              <a:rPr lang="en-IE" dirty="0" smtClean="0"/>
              <a:t>Socially isolated/poor peer relationships </a:t>
            </a:r>
          </a:p>
          <a:p>
            <a:r>
              <a:rPr lang="en-IE" dirty="0" smtClean="0"/>
              <a:t>Increasingly high risk anti-social behaviour </a:t>
            </a:r>
          </a:p>
          <a:p>
            <a:r>
              <a:rPr lang="en-IE" dirty="0" smtClean="0"/>
              <a:t>Potential for self-harm/substance use </a:t>
            </a:r>
          </a:p>
          <a:p>
            <a:r>
              <a:rPr lang="en-IE" dirty="0" smtClean="0"/>
              <a:t>Feelings of low self-worth and alienation </a:t>
            </a:r>
          </a:p>
          <a:p>
            <a:r>
              <a:rPr lang="en-IE" dirty="0" smtClean="0"/>
              <a:t>Poor self-esteem and confidence</a:t>
            </a:r>
            <a:endParaRPr lang="en-IE" dirty="0"/>
          </a:p>
        </p:txBody>
      </p:sp>
    </p:spTree>
    <p:extLst>
      <p:ext uri="{BB962C8B-B14F-4D97-AF65-F5344CB8AC3E}">
        <p14:creationId xmlns:p14="http://schemas.microsoft.com/office/powerpoint/2010/main" val="3021671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consequences of Neglect – Long-Term Effects/Cumulative Effects</a:t>
            </a:r>
            <a:br>
              <a:rPr lang="en-GB" dirty="0" smtClean="0"/>
            </a:br>
            <a:r>
              <a:rPr lang="en-GB" dirty="0" smtClean="0"/>
              <a:t>NSPCC</a:t>
            </a:r>
            <a:endParaRPr lang="en-IE" dirty="0"/>
          </a:p>
        </p:txBody>
      </p:sp>
      <p:sp>
        <p:nvSpPr>
          <p:cNvPr id="3" name="Content Placeholder 2"/>
          <p:cNvSpPr>
            <a:spLocks noGrp="1"/>
          </p:cNvSpPr>
          <p:nvPr>
            <p:ph idx="1"/>
          </p:nvPr>
        </p:nvSpPr>
        <p:spPr/>
        <p:txBody>
          <a:bodyPr>
            <a:normAutofit lnSpcReduction="10000"/>
          </a:bodyPr>
          <a:lstStyle/>
          <a:p>
            <a:r>
              <a:rPr lang="en-GB" dirty="0" smtClean="0"/>
              <a:t>Person taking it out on themselves</a:t>
            </a:r>
          </a:p>
          <a:p>
            <a:r>
              <a:rPr lang="en-GB" dirty="0" smtClean="0"/>
              <a:t>Person taking it out on others</a:t>
            </a:r>
          </a:p>
          <a:p>
            <a:r>
              <a:rPr lang="en-GB" dirty="0" smtClean="0"/>
              <a:t>Substance use</a:t>
            </a:r>
          </a:p>
          <a:p>
            <a:r>
              <a:rPr lang="en-GB" dirty="0" smtClean="0"/>
              <a:t>Eating and sleeping disorders</a:t>
            </a:r>
          </a:p>
          <a:p>
            <a:r>
              <a:rPr lang="en-GB" dirty="0" smtClean="0"/>
              <a:t>Mental health difficulties/self-harm</a:t>
            </a:r>
          </a:p>
          <a:p>
            <a:r>
              <a:rPr lang="en-GB" dirty="0" smtClean="0"/>
              <a:t>Criminality and violence</a:t>
            </a:r>
          </a:p>
          <a:p>
            <a:r>
              <a:rPr lang="en-GB" dirty="0" smtClean="0"/>
              <a:t>Anti-social behaviours</a:t>
            </a:r>
          </a:p>
          <a:p>
            <a:r>
              <a:rPr lang="en-GB" dirty="0" smtClean="0"/>
              <a:t>Problems with intimacy and separation</a:t>
            </a:r>
          </a:p>
          <a:p>
            <a:r>
              <a:rPr lang="en-GB" dirty="0" smtClean="0"/>
              <a:t>Suicide</a:t>
            </a:r>
            <a:endParaRPr lang="en-IE" dirty="0"/>
          </a:p>
        </p:txBody>
      </p:sp>
    </p:spTree>
    <p:extLst>
      <p:ext uri="{BB962C8B-B14F-4D97-AF65-F5344CB8AC3E}">
        <p14:creationId xmlns:p14="http://schemas.microsoft.com/office/powerpoint/2010/main" val="2879706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ormone GIF">
            <a:hlinkClick r:id="" action="ppaction://media"/>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4"/>
          <a:stretch>
            <a:fillRect/>
          </a:stretch>
        </p:blipFill>
        <p:spPr>
          <a:xfrm>
            <a:off x="3563179" y="1373395"/>
            <a:ext cx="4351338" cy="4351338"/>
          </a:xfrm>
        </p:spPr>
      </p:pic>
    </p:spTree>
    <p:extLst>
      <p:ext uri="{BB962C8B-B14F-4D97-AF65-F5344CB8AC3E}">
        <p14:creationId xmlns:p14="http://schemas.microsoft.com/office/powerpoint/2010/main" val="2931958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Neurotransmitters</a:t>
            </a:r>
            <a:endParaRPr lang="en-IE" dirty="0"/>
          </a:p>
        </p:txBody>
      </p:sp>
      <p:sp>
        <p:nvSpPr>
          <p:cNvPr id="11" name="Content Placeholder 10"/>
          <p:cNvSpPr>
            <a:spLocks noGrp="1"/>
          </p:cNvSpPr>
          <p:nvPr>
            <p:ph idx="1"/>
          </p:nvPr>
        </p:nvSpPr>
        <p:spPr/>
        <p:txBody>
          <a:bodyPr>
            <a:normAutofit/>
          </a:bodyPr>
          <a:lstStyle/>
          <a:p>
            <a:pPr fontAlgn="base"/>
            <a:r>
              <a:rPr lang="en-IE" sz="3200" dirty="0" smtClean="0"/>
              <a:t>Low </a:t>
            </a:r>
            <a:r>
              <a:rPr lang="en-IE" sz="3200" dirty="0"/>
              <a:t>dopamine, high serotonin, and low oxytocin equals </a:t>
            </a:r>
            <a:r>
              <a:rPr lang="en-IE" sz="3200" b="1" dirty="0"/>
              <a:t>happiness.</a:t>
            </a:r>
            <a:endParaRPr lang="en-IE" sz="3200" dirty="0"/>
          </a:p>
          <a:p>
            <a:pPr fontAlgn="base"/>
            <a:r>
              <a:rPr lang="en-IE" sz="3200" dirty="0"/>
              <a:t>High dopamine, high serotonin, and high oxytocin </a:t>
            </a:r>
            <a:r>
              <a:rPr lang="en-IE" sz="3200" dirty="0" smtClean="0"/>
              <a:t>equals </a:t>
            </a:r>
            <a:r>
              <a:rPr lang="en-IE" sz="3200" b="1" dirty="0" smtClean="0"/>
              <a:t>love</a:t>
            </a:r>
            <a:r>
              <a:rPr lang="en-IE" sz="3200" b="1" dirty="0"/>
              <a:t>.</a:t>
            </a:r>
            <a:endParaRPr lang="en-IE" sz="3200" dirty="0"/>
          </a:p>
          <a:p>
            <a:pPr fontAlgn="base"/>
            <a:r>
              <a:rPr lang="en-IE" sz="3200" dirty="0"/>
              <a:t>Higher dopamine compared to low serotonin,  </a:t>
            </a:r>
            <a:r>
              <a:rPr lang="en-IE" sz="3200" dirty="0" smtClean="0"/>
              <a:t>                    and </a:t>
            </a:r>
            <a:r>
              <a:rPr lang="en-IE" sz="3200" dirty="0"/>
              <a:t>low oxytocin equals </a:t>
            </a:r>
            <a:r>
              <a:rPr lang="en-IE" sz="3200" b="1" dirty="0"/>
              <a:t>anxiety</a:t>
            </a:r>
            <a:r>
              <a:rPr lang="en-IE" sz="3200" b="1" dirty="0" smtClean="0"/>
              <a:t>.</a:t>
            </a:r>
          </a:p>
          <a:p>
            <a:pPr fontAlgn="base"/>
            <a:r>
              <a:rPr lang="en-IE" sz="3200" dirty="0" smtClean="0"/>
              <a:t>Low dopamine, lower serotonin, and almost non-existence oxytocin equals </a:t>
            </a:r>
            <a:r>
              <a:rPr lang="en-IE" sz="3200" b="1" dirty="0" smtClean="0"/>
              <a:t>depression. </a:t>
            </a:r>
            <a:endParaRPr lang="en-IE" sz="3200" dirty="0" smtClean="0"/>
          </a:p>
        </p:txBody>
      </p:sp>
      <p:pic>
        <p:nvPicPr>
          <p:cNvPr id="12" name="Picture 11"/>
          <p:cNvPicPr>
            <a:picLocks noChangeAspect="1"/>
          </p:cNvPicPr>
          <p:nvPr/>
        </p:nvPicPr>
        <p:blipFill>
          <a:blip r:embed="rId2"/>
          <a:stretch>
            <a:fillRect/>
          </a:stretch>
        </p:blipFill>
        <p:spPr>
          <a:xfrm>
            <a:off x="6532605" y="5501514"/>
            <a:ext cx="1948891" cy="1167015"/>
          </a:xfrm>
          <a:prstGeom prst="rect">
            <a:avLst/>
          </a:prstGeom>
        </p:spPr>
      </p:pic>
      <p:pic>
        <p:nvPicPr>
          <p:cNvPr id="13" name="Picture 12"/>
          <p:cNvPicPr>
            <a:picLocks noChangeAspect="1"/>
          </p:cNvPicPr>
          <p:nvPr/>
        </p:nvPicPr>
        <p:blipFill>
          <a:blip r:embed="rId3"/>
          <a:stretch>
            <a:fillRect/>
          </a:stretch>
        </p:blipFill>
        <p:spPr>
          <a:xfrm>
            <a:off x="8874896" y="3278659"/>
            <a:ext cx="2299729" cy="1724797"/>
          </a:xfrm>
          <a:prstGeom prst="rect">
            <a:avLst/>
          </a:prstGeom>
        </p:spPr>
      </p:pic>
    </p:spTree>
    <p:extLst>
      <p:ext uri="{BB962C8B-B14F-4D97-AF65-F5344CB8AC3E}">
        <p14:creationId xmlns:p14="http://schemas.microsoft.com/office/powerpoint/2010/main" val="2079926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Brain Development…</a:t>
            </a:r>
            <a:endParaRPr lang="en-IE" dirty="0"/>
          </a:p>
        </p:txBody>
      </p:sp>
      <p:pic>
        <p:nvPicPr>
          <p:cNvPr id="5" name="Content Placeholder 4"/>
          <p:cNvPicPr>
            <a:picLocks noGrp="1" noChangeAspect="1"/>
          </p:cNvPicPr>
          <p:nvPr>
            <p:ph idx="1"/>
          </p:nvPr>
        </p:nvPicPr>
        <p:blipFill>
          <a:blip r:embed="rId2"/>
          <a:stretch>
            <a:fillRect/>
          </a:stretch>
        </p:blipFill>
        <p:spPr>
          <a:xfrm>
            <a:off x="2737660" y="1825625"/>
            <a:ext cx="6716680" cy="4351338"/>
          </a:xfrm>
          <a:prstGeom prst="rect">
            <a:avLst/>
          </a:prstGeom>
        </p:spPr>
      </p:pic>
    </p:spTree>
    <p:extLst>
      <p:ext uri="{BB962C8B-B14F-4D97-AF65-F5344CB8AC3E}">
        <p14:creationId xmlns:p14="http://schemas.microsoft.com/office/powerpoint/2010/main" val="2538256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Pertinent Points to Postnatal Brain Development</a:t>
            </a:r>
            <a:endParaRPr lang="en-IE" dirty="0"/>
          </a:p>
        </p:txBody>
      </p:sp>
      <p:sp>
        <p:nvSpPr>
          <p:cNvPr id="3" name="Content Placeholder 2"/>
          <p:cNvSpPr>
            <a:spLocks noGrp="1"/>
          </p:cNvSpPr>
          <p:nvPr>
            <p:ph idx="1"/>
          </p:nvPr>
        </p:nvSpPr>
        <p:spPr/>
        <p:txBody>
          <a:bodyPr>
            <a:normAutofit lnSpcReduction="10000"/>
          </a:bodyPr>
          <a:lstStyle/>
          <a:p>
            <a:r>
              <a:rPr lang="en-GB" dirty="0" smtClean="0"/>
              <a:t>Synapses</a:t>
            </a:r>
          </a:p>
          <a:p>
            <a:pPr lvl="1"/>
            <a:r>
              <a:rPr lang="en-GB" dirty="0" smtClean="0"/>
              <a:t>Synapses at Birth are primarily those responsible for bodily functions (heart rate, breathing, eating and sleeping)</a:t>
            </a:r>
          </a:p>
          <a:p>
            <a:r>
              <a:rPr lang="en-GB" dirty="0" smtClean="0"/>
              <a:t>Experiences create synapses</a:t>
            </a:r>
          </a:p>
          <a:p>
            <a:pPr lvl="1"/>
            <a:r>
              <a:rPr lang="en-GB" dirty="0" smtClean="0"/>
              <a:t>Bonding – genetic predisposition to form strong attachments to primary caregivers</a:t>
            </a:r>
          </a:p>
          <a:p>
            <a:pPr lvl="1"/>
            <a:r>
              <a:rPr lang="en-GB" dirty="0" smtClean="0"/>
              <a:t>Environment – Plasticity</a:t>
            </a:r>
          </a:p>
          <a:p>
            <a:pPr lvl="1"/>
            <a:r>
              <a:rPr lang="en-GB" dirty="0" smtClean="0"/>
              <a:t>Developmental Windows</a:t>
            </a:r>
          </a:p>
          <a:p>
            <a:pPr lvl="1"/>
            <a:r>
              <a:rPr lang="en-GB" dirty="0" smtClean="0"/>
              <a:t>Epigenetics – Alterations to the genes that do not include structural changes to the DNA nucleotide sequence, i.e. chemical “signatures” attach themselves to genes which in turn determines how the genes is expressed – changes can be permanent or temporary.</a:t>
            </a:r>
          </a:p>
          <a:p>
            <a:pPr lvl="1"/>
            <a:endParaRPr lang="en-IE" dirty="0"/>
          </a:p>
        </p:txBody>
      </p:sp>
    </p:spTree>
    <p:extLst>
      <p:ext uri="{BB962C8B-B14F-4D97-AF65-F5344CB8AC3E}">
        <p14:creationId xmlns:p14="http://schemas.microsoft.com/office/powerpoint/2010/main" val="4142467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404664"/>
            <a:ext cx="8229600" cy="1143000"/>
          </a:xfrm>
        </p:spPr>
        <p:txBody>
          <a:bodyPr/>
          <a:lstStyle/>
          <a:p>
            <a:r>
              <a:rPr lang="en-IE" dirty="0" smtClean="0"/>
              <a:t>	     Epigenetics</a:t>
            </a:r>
            <a:endParaRPr lang="en-IE"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6023" y="1988841"/>
            <a:ext cx="4933950" cy="3533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712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Three Interconnected Layers</a:t>
            </a:r>
            <a:endParaRPr lang="en-IE" dirty="0"/>
          </a:p>
        </p:txBody>
      </p:sp>
      <p:pic>
        <p:nvPicPr>
          <p:cNvPr id="4" name="Content Placeholder 3"/>
          <p:cNvPicPr>
            <a:picLocks noGrp="1" noChangeAspect="1"/>
          </p:cNvPicPr>
          <p:nvPr>
            <p:ph idx="1"/>
          </p:nvPr>
        </p:nvPicPr>
        <p:blipFill>
          <a:blip r:embed="rId2"/>
          <a:stretch>
            <a:fillRect/>
          </a:stretch>
        </p:blipFill>
        <p:spPr>
          <a:xfrm>
            <a:off x="2532579" y="2056501"/>
            <a:ext cx="7126842" cy="3889585"/>
          </a:xfrm>
          <a:prstGeom prst="rect">
            <a:avLst/>
          </a:prstGeom>
        </p:spPr>
      </p:pic>
    </p:spTree>
    <p:extLst>
      <p:ext uri="{BB962C8B-B14F-4D97-AF65-F5344CB8AC3E}">
        <p14:creationId xmlns:p14="http://schemas.microsoft.com/office/powerpoint/2010/main" val="27852460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358659" y="1511642"/>
            <a:ext cx="5474682" cy="3834716"/>
          </a:xfrm>
          <a:prstGeom prst="rect">
            <a:avLst/>
          </a:prstGeom>
        </p:spPr>
      </p:pic>
    </p:spTree>
    <p:extLst>
      <p:ext uri="{BB962C8B-B14F-4D97-AF65-F5344CB8AC3E}">
        <p14:creationId xmlns:p14="http://schemas.microsoft.com/office/powerpoint/2010/main" val="4150731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032664" y="487425"/>
            <a:ext cx="8126672" cy="5883150"/>
          </a:xfrm>
          <a:prstGeom prst="rect">
            <a:avLst/>
          </a:prstGeom>
        </p:spPr>
      </p:pic>
    </p:spTree>
    <p:extLst>
      <p:ext uri="{BB962C8B-B14F-4D97-AF65-F5344CB8AC3E}">
        <p14:creationId xmlns:p14="http://schemas.microsoft.com/office/powerpoint/2010/main" val="2475645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980018" y="1196752"/>
            <a:ext cx="6264696" cy="475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1704" y="2940421"/>
            <a:ext cx="1416874" cy="1061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031623" y="1700808"/>
            <a:ext cx="2436564" cy="523220"/>
          </a:xfrm>
          <a:prstGeom prst="rect">
            <a:avLst/>
          </a:prstGeom>
          <a:noFill/>
        </p:spPr>
        <p:txBody>
          <a:bodyPr wrap="none" rtlCol="0">
            <a:spAutoFit/>
          </a:bodyPr>
          <a:lstStyle/>
          <a:p>
            <a:r>
              <a:rPr lang="en-IE" sz="2800" dirty="0"/>
              <a:t>ENVIRONMENT</a:t>
            </a:r>
          </a:p>
        </p:txBody>
      </p:sp>
      <p:sp>
        <p:nvSpPr>
          <p:cNvPr id="7" name="Curved Right Arrow 6"/>
          <p:cNvSpPr/>
          <p:nvPr/>
        </p:nvSpPr>
        <p:spPr>
          <a:xfrm>
            <a:off x="2495600" y="2492896"/>
            <a:ext cx="731520" cy="1216152"/>
          </a:xfrm>
          <a:prstGeom prst="curved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accent6">
                  <a:lumMod val="75000"/>
                </a:schemeClr>
              </a:solidFill>
            </a:endParaRPr>
          </a:p>
        </p:txBody>
      </p:sp>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6484595" y="2087988"/>
            <a:ext cx="987222" cy="1621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1824" y="3465664"/>
            <a:ext cx="1728192" cy="967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1985" y="3770208"/>
            <a:ext cx="1385807" cy="14554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9"/>
          <p:cNvSpPr>
            <a:spLocks noGrp="1"/>
          </p:cNvSpPr>
          <p:nvPr>
            <p:ph type="title"/>
          </p:nvPr>
        </p:nvSpPr>
        <p:spPr>
          <a:xfrm>
            <a:off x="2030141" y="53752"/>
            <a:ext cx="8229600" cy="1143000"/>
          </a:xfrm>
        </p:spPr>
        <p:txBody>
          <a:bodyPr/>
          <a:lstStyle/>
          <a:p>
            <a:r>
              <a:rPr lang="en-IE" dirty="0" smtClean="0"/>
              <a:t>Maltreatment</a:t>
            </a:r>
            <a:endParaRPr lang="en-IE" dirty="0"/>
          </a:p>
        </p:txBody>
      </p:sp>
      <p:sp>
        <p:nvSpPr>
          <p:cNvPr id="11" name="Rectangle 10"/>
          <p:cNvSpPr/>
          <p:nvPr/>
        </p:nvSpPr>
        <p:spPr>
          <a:xfrm>
            <a:off x="8544272" y="1412776"/>
            <a:ext cx="1872208" cy="41044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 Psychiatric Disorders/Mental Health Difficulties</a:t>
            </a:r>
          </a:p>
          <a:p>
            <a:pPr algn="ctr"/>
            <a:endParaRPr lang="en-IE" dirty="0"/>
          </a:p>
          <a:p>
            <a:pPr algn="ctr"/>
            <a:endParaRPr lang="en-IE" dirty="0"/>
          </a:p>
          <a:p>
            <a:pPr algn="ctr"/>
            <a:r>
              <a:rPr lang="en-IE" dirty="0"/>
              <a:t>↓ Attachment</a:t>
            </a:r>
          </a:p>
          <a:p>
            <a:pPr algn="ctr"/>
            <a:endParaRPr lang="en-IE" dirty="0"/>
          </a:p>
          <a:p>
            <a:pPr algn="ctr"/>
            <a:endParaRPr lang="en-IE" dirty="0"/>
          </a:p>
          <a:p>
            <a:pPr algn="ctr"/>
            <a:r>
              <a:rPr lang="en-IE" dirty="0"/>
              <a:t>↓ Economic Productivity</a:t>
            </a:r>
          </a:p>
        </p:txBody>
      </p:sp>
      <p:sp>
        <p:nvSpPr>
          <p:cNvPr id="12" name="Rectangle 11"/>
          <p:cNvSpPr/>
          <p:nvPr/>
        </p:nvSpPr>
        <p:spPr>
          <a:xfrm>
            <a:off x="2099556" y="6165304"/>
            <a:ext cx="7704856"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Infancy.………………..Childhood………………..Adolescence……………….Adulthood</a:t>
            </a:r>
          </a:p>
        </p:txBody>
      </p:sp>
    </p:spTree>
    <p:extLst>
      <p:ext uri="{BB962C8B-B14F-4D97-AF65-F5344CB8AC3E}">
        <p14:creationId xmlns:p14="http://schemas.microsoft.com/office/powerpoint/2010/main" val="37125904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Limbic System</a:t>
            </a:r>
            <a:endParaRPr lang="en-IE" dirty="0"/>
          </a:p>
        </p:txBody>
      </p:sp>
      <p:pic>
        <p:nvPicPr>
          <p:cNvPr id="3" name="Picture 2"/>
          <p:cNvPicPr>
            <a:picLocks noChangeAspect="1"/>
          </p:cNvPicPr>
          <p:nvPr/>
        </p:nvPicPr>
        <p:blipFill>
          <a:blip r:embed="rId2"/>
          <a:stretch>
            <a:fillRect/>
          </a:stretch>
        </p:blipFill>
        <p:spPr>
          <a:xfrm>
            <a:off x="3715305" y="1904868"/>
            <a:ext cx="4761389" cy="3048264"/>
          </a:xfrm>
          <a:prstGeom prst="rect">
            <a:avLst/>
          </a:prstGeom>
        </p:spPr>
      </p:pic>
    </p:spTree>
    <p:extLst>
      <p:ext uri="{BB962C8B-B14F-4D97-AF65-F5344CB8AC3E}">
        <p14:creationId xmlns:p14="http://schemas.microsoft.com/office/powerpoint/2010/main" val="3753204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Autonomic Nervous System</a:t>
            </a:r>
            <a:endParaRPr lang="en-IE" dirty="0"/>
          </a:p>
        </p:txBody>
      </p:sp>
      <p:pic>
        <p:nvPicPr>
          <p:cNvPr id="4" name="Picture 3"/>
          <p:cNvPicPr>
            <a:picLocks noChangeAspect="1"/>
          </p:cNvPicPr>
          <p:nvPr/>
        </p:nvPicPr>
        <p:blipFill>
          <a:blip r:embed="rId2"/>
          <a:stretch>
            <a:fillRect/>
          </a:stretch>
        </p:blipFill>
        <p:spPr>
          <a:xfrm>
            <a:off x="1682743" y="1994769"/>
            <a:ext cx="3735530" cy="4565455"/>
          </a:xfrm>
          <a:prstGeom prst="rect">
            <a:avLst/>
          </a:prstGeom>
        </p:spPr>
      </p:pic>
      <p:pic>
        <p:nvPicPr>
          <p:cNvPr id="5" name="Picture 4"/>
          <p:cNvPicPr>
            <a:picLocks noChangeAspect="1"/>
          </p:cNvPicPr>
          <p:nvPr/>
        </p:nvPicPr>
        <p:blipFill>
          <a:blip r:embed="rId3"/>
          <a:stretch>
            <a:fillRect/>
          </a:stretch>
        </p:blipFill>
        <p:spPr>
          <a:xfrm>
            <a:off x="6513187" y="1994769"/>
            <a:ext cx="3811765" cy="4588283"/>
          </a:xfrm>
          <a:prstGeom prst="rect">
            <a:avLst/>
          </a:prstGeom>
        </p:spPr>
      </p:pic>
    </p:spTree>
    <p:extLst>
      <p:ext uri="{BB962C8B-B14F-4D97-AF65-F5344CB8AC3E}">
        <p14:creationId xmlns:p14="http://schemas.microsoft.com/office/powerpoint/2010/main" val="21757964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41173" y="1550504"/>
            <a:ext cx="7752521" cy="5247860"/>
          </a:xfrm>
          <a:prstGeom prst="rect">
            <a:avLst/>
          </a:prstGeom>
        </p:spPr>
      </p:pic>
      <p:sp>
        <p:nvSpPr>
          <p:cNvPr id="4" name="Title 3"/>
          <p:cNvSpPr>
            <a:spLocks noGrp="1"/>
          </p:cNvSpPr>
          <p:nvPr>
            <p:ph type="title"/>
          </p:nvPr>
        </p:nvSpPr>
        <p:spPr/>
        <p:txBody>
          <a:bodyPr/>
          <a:lstStyle/>
          <a:p>
            <a:r>
              <a:rPr lang="en-GB" dirty="0" smtClean="0"/>
              <a:t>The HPA Axis</a:t>
            </a:r>
            <a:endParaRPr lang="en-IE" dirty="0"/>
          </a:p>
        </p:txBody>
      </p:sp>
    </p:spTree>
    <p:extLst>
      <p:ext uri="{BB962C8B-B14F-4D97-AF65-F5344CB8AC3E}">
        <p14:creationId xmlns:p14="http://schemas.microsoft.com/office/powerpoint/2010/main" val="3311222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909887" y="1319212"/>
            <a:ext cx="6372225" cy="4219575"/>
          </a:xfrm>
          <a:prstGeom prst="rect">
            <a:avLst/>
          </a:prstGeom>
        </p:spPr>
      </p:pic>
    </p:spTree>
    <p:extLst>
      <p:ext uri="{BB962C8B-B14F-4D97-AF65-F5344CB8AC3E}">
        <p14:creationId xmlns:p14="http://schemas.microsoft.com/office/powerpoint/2010/main" val="2607836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3800306" y="764704"/>
            <a:ext cx="446449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Early Stress</a:t>
            </a:r>
          </a:p>
        </p:txBody>
      </p:sp>
      <p:sp>
        <p:nvSpPr>
          <p:cNvPr id="4" name="Down Arrow 3"/>
          <p:cNvSpPr/>
          <p:nvPr/>
        </p:nvSpPr>
        <p:spPr>
          <a:xfrm>
            <a:off x="5821039" y="1874528"/>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ounded Rectangle 4"/>
          <p:cNvSpPr/>
          <p:nvPr/>
        </p:nvSpPr>
        <p:spPr>
          <a:xfrm>
            <a:off x="3856615" y="3094846"/>
            <a:ext cx="446449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err="1"/>
              <a:t>Dysregulation</a:t>
            </a:r>
            <a:r>
              <a:rPr lang="en-IE" dirty="0"/>
              <a:t> of HPA system – </a:t>
            </a:r>
          </a:p>
          <a:p>
            <a:pPr algn="ctr"/>
            <a:r>
              <a:rPr lang="en-IE" dirty="0"/>
              <a:t>Adapting to a stressful environment</a:t>
            </a:r>
          </a:p>
        </p:txBody>
      </p:sp>
      <p:sp>
        <p:nvSpPr>
          <p:cNvPr id="6" name="Down Arrow 5"/>
          <p:cNvSpPr/>
          <p:nvPr/>
        </p:nvSpPr>
        <p:spPr>
          <a:xfrm>
            <a:off x="5846547" y="414908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ounded Rectangle 6"/>
          <p:cNvSpPr/>
          <p:nvPr/>
        </p:nvSpPr>
        <p:spPr>
          <a:xfrm>
            <a:off x="3792278" y="5254561"/>
            <a:ext cx="446449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Increased risk of mental health vulnerability</a:t>
            </a:r>
          </a:p>
        </p:txBody>
      </p:sp>
      <p:sp>
        <p:nvSpPr>
          <p:cNvPr id="8" name="TextBox 7"/>
          <p:cNvSpPr txBox="1"/>
          <p:nvPr/>
        </p:nvSpPr>
        <p:spPr>
          <a:xfrm>
            <a:off x="6888088" y="6310092"/>
            <a:ext cx="3646960" cy="369332"/>
          </a:xfrm>
          <a:prstGeom prst="rect">
            <a:avLst/>
          </a:prstGeom>
          <a:noFill/>
        </p:spPr>
        <p:txBody>
          <a:bodyPr wrap="none" rtlCol="0">
            <a:spAutoFit/>
          </a:bodyPr>
          <a:lstStyle/>
          <a:p>
            <a:r>
              <a:rPr lang="en-IE" dirty="0"/>
              <a:t>Van </a:t>
            </a:r>
            <a:r>
              <a:rPr lang="en-IE" dirty="0" err="1"/>
              <a:t>Goozen</a:t>
            </a:r>
            <a:r>
              <a:rPr lang="en-IE" dirty="0"/>
              <a:t> &amp; Fairchild (2006; 2008) </a:t>
            </a:r>
          </a:p>
        </p:txBody>
      </p:sp>
    </p:spTree>
    <p:extLst>
      <p:ext uri="{BB962C8B-B14F-4D97-AF65-F5344CB8AC3E}">
        <p14:creationId xmlns:p14="http://schemas.microsoft.com/office/powerpoint/2010/main" val="3275935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Cortiso</a:t>
            </a:r>
            <a:r>
              <a:rPr lang="en-IE" dirty="0"/>
              <a:t>l</a:t>
            </a:r>
          </a:p>
        </p:txBody>
      </p:sp>
      <p:sp>
        <p:nvSpPr>
          <p:cNvPr id="3" name="Content Placeholder 2"/>
          <p:cNvSpPr>
            <a:spLocks noGrp="1"/>
          </p:cNvSpPr>
          <p:nvPr>
            <p:ph idx="1"/>
          </p:nvPr>
        </p:nvSpPr>
        <p:spPr/>
        <p:txBody>
          <a:bodyPr>
            <a:normAutofit fontScale="92500" lnSpcReduction="10000"/>
          </a:bodyPr>
          <a:lstStyle/>
          <a:p>
            <a:r>
              <a:rPr lang="en-IE" dirty="0" smtClean="0"/>
              <a:t>High levels</a:t>
            </a:r>
          </a:p>
          <a:p>
            <a:pPr lvl="1"/>
            <a:r>
              <a:rPr lang="en-IE" dirty="0" smtClean="0"/>
              <a:t>Give quick burst of energy</a:t>
            </a:r>
          </a:p>
          <a:p>
            <a:pPr lvl="1"/>
            <a:r>
              <a:rPr lang="en-IE" dirty="0" smtClean="0"/>
              <a:t>Heightened memory</a:t>
            </a:r>
          </a:p>
          <a:p>
            <a:pPr lvl="1"/>
            <a:r>
              <a:rPr lang="en-IE" dirty="0" smtClean="0"/>
              <a:t>Creates homeostasis in body</a:t>
            </a:r>
          </a:p>
          <a:p>
            <a:pPr lvl="1"/>
            <a:r>
              <a:rPr lang="en-IE" dirty="0" smtClean="0"/>
              <a:t>Creates lower sensitivity to pain</a:t>
            </a:r>
          </a:p>
          <a:p>
            <a:r>
              <a:rPr lang="en-IE" dirty="0" smtClean="0"/>
              <a:t>Prolonged levels</a:t>
            </a:r>
          </a:p>
          <a:p>
            <a:pPr lvl="1"/>
            <a:r>
              <a:rPr lang="en-IE" dirty="0" smtClean="0"/>
              <a:t>Impaired cognitive performance</a:t>
            </a:r>
          </a:p>
          <a:p>
            <a:pPr lvl="1"/>
            <a:r>
              <a:rPr lang="en-IE" dirty="0" smtClean="0"/>
              <a:t>Suppressed thyroid function</a:t>
            </a:r>
          </a:p>
          <a:p>
            <a:pPr lvl="1"/>
            <a:r>
              <a:rPr lang="en-IE" dirty="0" smtClean="0"/>
              <a:t>Blood sugar imbalances such as </a:t>
            </a:r>
            <a:r>
              <a:rPr lang="en-IE" dirty="0" err="1" smtClean="0"/>
              <a:t>hyperglycemia</a:t>
            </a:r>
            <a:endParaRPr lang="en-IE" dirty="0"/>
          </a:p>
          <a:p>
            <a:pPr lvl="1"/>
            <a:r>
              <a:rPr lang="en-IE" dirty="0" smtClean="0"/>
              <a:t>Decreased bone density and decrease in muscle tissue</a:t>
            </a:r>
          </a:p>
          <a:p>
            <a:pPr lvl="1"/>
            <a:r>
              <a:rPr lang="en-IE" dirty="0" smtClean="0"/>
              <a:t>Higher blood pressure, heart disease</a:t>
            </a:r>
          </a:p>
          <a:p>
            <a:pPr lvl="1"/>
            <a:r>
              <a:rPr lang="en-IE" dirty="0" smtClean="0"/>
              <a:t>Lowered immunity and inflammatory responses in the body, slowed wound healing</a:t>
            </a:r>
            <a:endParaRPr lang="en-IE" dirty="0"/>
          </a:p>
        </p:txBody>
      </p:sp>
    </p:spTree>
    <p:extLst>
      <p:ext uri="{BB962C8B-B14F-4D97-AF65-F5344CB8AC3E}">
        <p14:creationId xmlns:p14="http://schemas.microsoft.com/office/powerpoint/2010/main" val="838355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93701" y="1090907"/>
            <a:ext cx="7578654" cy="4176000"/>
          </a:xfrm>
          <a:prstGeom prst="rect">
            <a:avLst/>
          </a:prstGeom>
        </p:spPr>
      </p:pic>
    </p:spTree>
    <p:extLst>
      <p:ext uri="{BB962C8B-B14F-4D97-AF65-F5344CB8AC3E}">
        <p14:creationId xmlns:p14="http://schemas.microsoft.com/office/powerpoint/2010/main" val="3457840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400" dirty="0" smtClean="0"/>
              <a:t>Neurobiology and Attachment</a:t>
            </a:r>
            <a:endParaRPr lang="en-IE" sz="5400" dirty="0"/>
          </a:p>
        </p:txBody>
      </p:sp>
      <p:sp>
        <p:nvSpPr>
          <p:cNvPr id="3" name="Content Placeholder 2"/>
          <p:cNvSpPr>
            <a:spLocks noGrp="1"/>
          </p:cNvSpPr>
          <p:nvPr>
            <p:ph idx="1"/>
          </p:nvPr>
        </p:nvSpPr>
        <p:spPr/>
        <p:txBody>
          <a:bodyPr>
            <a:normAutofit lnSpcReduction="10000"/>
          </a:bodyPr>
          <a:lstStyle/>
          <a:p>
            <a:pPr marL="0" indent="0">
              <a:buNone/>
            </a:pPr>
            <a:r>
              <a:rPr lang="en-GB" sz="4000" dirty="0" smtClean="0"/>
              <a:t>Secure Attachment in Neurobiological Formation – healthy, consistent and complete development of the:</a:t>
            </a:r>
          </a:p>
          <a:p>
            <a:pPr lvl="1"/>
            <a:r>
              <a:rPr lang="en-GB" sz="3600" dirty="0" smtClean="0"/>
              <a:t>Orbitofrontal Cortex</a:t>
            </a:r>
          </a:p>
          <a:p>
            <a:pPr lvl="1"/>
            <a:r>
              <a:rPr lang="en-GB" sz="3600" dirty="0" smtClean="0"/>
              <a:t>Ventromedial Prefrontal Cortex</a:t>
            </a:r>
          </a:p>
          <a:p>
            <a:pPr lvl="1"/>
            <a:r>
              <a:rPr lang="en-GB" sz="3600" dirty="0" smtClean="0"/>
              <a:t>Connections in to Subcortical Regions of the Brain</a:t>
            </a:r>
          </a:p>
          <a:p>
            <a:pPr lvl="1"/>
            <a:endParaRPr lang="en-GB" sz="3600" dirty="0"/>
          </a:p>
          <a:p>
            <a:pPr marL="457200" lvl="1" indent="0">
              <a:buNone/>
            </a:pPr>
            <a:r>
              <a:rPr lang="en-GB" sz="3600" dirty="0" smtClean="0"/>
              <a:t>Areas responsible for Emotion and Decision Making…</a:t>
            </a:r>
            <a:endParaRPr lang="en-IE" sz="3600" dirty="0"/>
          </a:p>
        </p:txBody>
      </p:sp>
    </p:spTree>
    <p:extLst>
      <p:ext uri="{BB962C8B-B14F-4D97-AF65-F5344CB8AC3E}">
        <p14:creationId xmlns:p14="http://schemas.microsoft.com/office/powerpoint/2010/main" val="40488681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813338" y="1144330"/>
            <a:ext cx="8973469" cy="4680000"/>
          </a:xfrm>
          <a:prstGeom prst="rect">
            <a:avLst/>
          </a:prstGeom>
        </p:spPr>
      </p:pic>
    </p:spTree>
    <p:extLst>
      <p:ext uri="{BB962C8B-B14F-4D97-AF65-F5344CB8AC3E}">
        <p14:creationId xmlns:p14="http://schemas.microsoft.com/office/powerpoint/2010/main" val="29849972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523603" y="-297"/>
            <a:ext cx="9144793" cy="6858594"/>
          </a:xfrm>
          <a:prstGeom prst="rect">
            <a:avLst/>
          </a:prstGeom>
        </p:spPr>
      </p:pic>
    </p:spTree>
    <p:extLst>
      <p:ext uri="{BB962C8B-B14F-4D97-AF65-F5344CB8AC3E}">
        <p14:creationId xmlns:p14="http://schemas.microsoft.com/office/powerpoint/2010/main" val="29612091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Definition of Neglect</a:t>
            </a:r>
            <a:endParaRPr lang="en-IE" dirty="0"/>
          </a:p>
        </p:txBody>
      </p:sp>
      <p:sp>
        <p:nvSpPr>
          <p:cNvPr id="3" name="Content Placeholder 2"/>
          <p:cNvSpPr>
            <a:spLocks noGrp="1"/>
          </p:cNvSpPr>
          <p:nvPr>
            <p:ph idx="1"/>
          </p:nvPr>
        </p:nvSpPr>
        <p:spPr/>
        <p:txBody>
          <a:bodyPr/>
          <a:lstStyle/>
          <a:p>
            <a:r>
              <a:rPr lang="en-IE" dirty="0" smtClean="0"/>
              <a:t>Neglect is frequently defined as the failure of a parent or other person with responsibility for the child to provide needed food, clothing, shelter, medical care, or supervision to the degree that the child’s health, safety, and well-being are threatened with harm</a:t>
            </a:r>
          </a:p>
          <a:p>
            <a:r>
              <a:rPr lang="en-GB" dirty="0" smtClean="0"/>
              <a:t>Failure to meet a child’s basic needs is considered to be neglect</a:t>
            </a:r>
            <a:endParaRPr lang="en-IE" dirty="0"/>
          </a:p>
        </p:txBody>
      </p:sp>
    </p:spTree>
    <p:extLst>
      <p:ext uri="{BB962C8B-B14F-4D97-AF65-F5344CB8AC3E}">
        <p14:creationId xmlns:p14="http://schemas.microsoft.com/office/powerpoint/2010/main" val="10386547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Oxytocin – the “love hormone”</a:t>
            </a:r>
            <a:endParaRPr lang="en-IE" dirty="0"/>
          </a:p>
        </p:txBody>
      </p:sp>
      <p:sp>
        <p:nvSpPr>
          <p:cNvPr id="3" name="Content Placeholder 2"/>
          <p:cNvSpPr>
            <a:spLocks noGrp="1"/>
          </p:cNvSpPr>
          <p:nvPr>
            <p:ph idx="1"/>
          </p:nvPr>
        </p:nvSpPr>
        <p:spPr/>
        <p:txBody>
          <a:bodyPr>
            <a:normAutofit/>
          </a:bodyPr>
          <a:lstStyle/>
          <a:p>
            <a:r>
              <a:rPr lang="en-GB" sz="3600" dirty="0" smtClean="0"/>
              <a:t>Studies have shown lower level of Oxytocin in individuals who have been exposed to childhood maltreatment</a:t>
            </a:r>
          </a:p>
          <a:p>
            <a:r>
              <a:rPr lang="en-GB" sz="3600" dirty="0" smtClean="0"/>
              <a:t>Oxytocin is important in:</a:t>
            </a:r>
          </a:p>
          <a:p>
            <a:pPr lvl="1"/>
            <a:r>
              <a:rPr lang="en-GB" sz="3200" dirty="0"/>
              <a:t>S</a:t>
            </a:r>
            <a:r>
              <a:rPr lang="en-GB" sz="3200" dirty="0" smtClean="0"/>
              <a:t>ocial </a:t>
            </a:r>
            <a:r>
              <a:rPr lang="en-GB" sz="3200" dirty="0"/>
              <a:t>B</a:t>
            </a:r>
            <a:r>
              <a:rPr lang="en-GB" sz="3200" dirty="0" smtClean="0"/>
              <a:t>onding</a:t>
            </a:r>
          </a:p>
          <a:p>
            <a:pPr lvl="1"/>
            <a:r>
              <a:rPr lang="en-GB" sz="3200" dirty="0" smtClean="0"/>
              <a:t>Stress Regulation</a:t>
            </a:r>
          </a:p>
          <a:p>
            <a:pPr lvl="1"/>
            <a:r>
              <a:rPr lang="en-GB" sz="3200" dirty="0" smtClean="0"/>
              <a:t>Alleviating Mental Health difficulties </a:t>
            </a:r>
            <a:endParaRPr lang="en-IE" sz="3200" dirty="0"/>
          </a:p>
        </p:txBody>
      </p:sp>
    </p:spTree>
    <p:extLst>
      <p:ext uri="{BB962C8B-B14F-4D97-AF65-F5344CB8AC3E}">
        <p14:creationId xmlns:p14="http://schemas.microsoft.com/office/powerpoint/2010/main" val="24989957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00375" y="47625"/>
            <a:ext cx="6191250" cy="6762750"/>
          </a:xfrm>
          <a:prstGeom prst="rect">
            <a:avLst/>
          </a:prstGeom>
        </p:spPr>
      </p:pic>
    </p:spTree>
    <p:extLst>
      <p:ext uri="{BB962C8B-B14F-4D97-AF65-F5344CB8AC3E}">
        <p14:creationId xmlns:p14="http://schemas.microsoft.com/office/powerpoint/2010/main" val="20652741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Still Face Experiment</a:t>
            </a:r>
            <a:endParaRPr lang="en-IE" dirty="0"/>
          </a:p>
        </p:txBody>
      </p:sp>
      <p:pic>
        <p:nvPicPr>
          <p:cNvPr id="4" name="apzXGEbZht0"/>
          <p:cNvPicPr>
            <a:picLocks noGrp="1" noRot="1" noChangeAspect="1"/>
          </p:cNvPicPr>
          <p:nvPr>
            <p:ph idx="1"/>
            <a:videoFile r:link="rId1"/>
          </p:nvPr>
        </p:nvPicPr>
        <p:blipFill>
          <a:blip r:embed="rId3"/>
          <a:stretch>
            <a:fillRect/>
          </a:stretch>
        </p:blipFill>
        <p:spPr>
          <a:xfrm>
            <a:off x="4953000" y="3357563"/>
            <a:ext cx="2286000" cy="1285875"/>
          </a:xfrm>
          <a:prstGeom prst="rect">
            <a:avLst/>
          </a:prstGeom>
        </p:spPr>
      </p:pic>
    </p:spTree>
    <p:extLst>
      <p:ext uri="{BB962C8B-B14F-4D97-AF65-F5344CB8AC3E}">
        <p14:creationId xmlns:p14="http://schemas.microsoft.com/office/powerpoint/2010/main" val="26290107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6111" y="452718"/>
            <a:ext cx="10983512" cy="5948082"/>
          </a:xfrm>
        </p:spPr>
      </p:pic>
    </p:spTree>
    <p:extLst>
      <p:ext uri="{BB962C8B-B14F-4D97-AF65-F5344CB8AC3E}">
        <p14:creationId xmlns:p14="http://schemas.microsoft.com/office/powerpoint/2010/main" val="11955050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E" dirty="0"/>
          </a:p>
        </p:txBody>
      </p:sp>
      <p:sp>
        <p:nvSpPr>
          <p:cNvPr id="3" name="Subtitle 2"/>
          <p:cNvSpPr>
            <a:spLocks noGrp="1"/>
          </p:cNvSpPr>
          <p:nvPr>
            <p:ph type="subTitle" idx="1"/>
          </p:nvPr>
        </p:nvSpPr>
        <p:spPr/>
        <p:txBody>
          <a:bodyPr/>
          <a:lstStyle/>
          <a:p>
            <a:endParaRPr lang="en-IE"/>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0463" y="515155"/>
            <a:ext cx="10155704" cy="5666704"/>
          </a:xfrm>
          <a:prstGeom prst="rect">
            <a:avLst/>
          </a:prstGeom>
        </p:spPr>
      </p:pic>
    </p:spTree>
    <p:extLst>
      <p:ext uri="{BB962C8B-B14F-4D97-AF65-F5344CB8AC3E}">
        <p14:creationId xmlns:p14="http://schemas.microsoft.com/office/powerpoint/2010/main" val="15711141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6111" y="365125"/>
            <a:ext cx="10707689" cy="6146689"/>
          </a:xfrm>
        </p:spPr>
      </p:pic>
    </p:spTree>
    <p:extLst>
      <p:ext uri="{BB962C8B-B14F-4D97-AF65-F5344CB8AC3E}">
        <p14:creationId xmlns:p14="http://schemas.microsoft.com/office/powerpoint/2010/main" val="25568309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0729" t="20578" r="22050" b="10773"/>
          <a:stretch/>
        </p:blipFill>
        <p:spPr>
          <a:xfrm>
            <a:off x="0" y="0"/>
            <a:ext cx="12192000" cy="6858000"/>
          </a:xfrm>
          <a:prstGeom prst="rect">
            <a:avLst/>
          </a:prstGeom>
        </p:spPr>
      </p:pic>
    </p:spTree>
    <p:extLst>
      <p:ext uri="{BB962C8B-B14F-4D97-AF65-F5344CB8AC3E}">
        <p14:creationId xmlns:p14="http://schemas.microsoft.com/office/powerpoint/2010/main" val="15580365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4" name="Content Placeholder 3"/>
          <p:cNvPicPr>
            <a:picLocks noGrp="1" noChangeAspect="1"/>
          </p:cNvPicPr>
          <p:nvPr>
            <p:ph idx="1"/>
          </p:nvPr>
        </p:nvPicPr>
        <p:blipFill rotWithShape="1">
          <a:blip r:embed="rId2"/>
          <a:srcRect l="20688" t="18685" r="21978" b="7765"/>
          <a:stretch/>
        </p:blipFill>
        <p:spPr>
          <a:xfrm>
            <a:off x="-1" y="0"/>
            <a:ext cx="12187647" cy="7014754"/>
          </a:xfrm>
          <a:prstGeom prst="rect">
            <a:avLst/>
          </a:prstGeom>
        </p:spPr>
      </p:pic>
    </p:spTree>
    <p:extLst>
      <p:ext uri="{BB962C8B-B14F-4D97-AF65-F5344CB8AC3E}">
        <p14:creationId xmlns:p14="http://schemas.microsoft.com/office/powerpoint/2010/main" val="4572340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08424"/>
            <a:ext cx="10515600" cy="6301382"/>
          </a:xfrm>
        </p:spPr>
      </p:pic>
    </p:spTree>
    <p:extLst>
      <p:ext uri="{BB962C8B-B14F-4D97-AF65-F5344CB8AC3E}">
        <p14:creationId xmlns:p14="http://schemas.microsoft.com/office/powerpoint/2010/main" val="15139860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5"/>
            <a:ext cx="10515600" cy="5811838"/>
          </a:xfrm>
        </p:spPr>
      </p:pic>
    </p:spTree>
    <p:extLst>
      <p:ext uri="{BB962C8B-B14F-4D97-AF65-F5344CB8AC3E}">
        <p14:creationId xmlns:p14="http://schemas.microsoft.com/office/powerpoint/2010/main" val="2011637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Definition of Neglect – Children’s First</a:t>
            </a:r>
            <a:endParaRPr lang="en-IE" dirty="0"/>
          </a:p>
        </p:txBody>
      </p:sp>
      <p:sp>
        <p:nvSpPr>
          <p:cNvPr id="3" name="Content Placeholder 2"/>
          <p:cNvSpPr>
            <a:spLocks noGrp="1"/>
          </p:cNvSpPr>
          <p:nvPr>
            <p:ph idx="1"/>
          </p:nvPr>
        </p:nvSpPr>
        <p:spPr/>
        <p:txBody>
          <a:bodyPr>
            <a:normAutofit fontScale="77500" lnSpcReduction="20000"/>
          </a:bodyPr>
          <a:lstStyle/>
          <a:p>
            <a:r>
              <a:rPr lang="en-IE" dirty="0" smtClean="0"/>
              <a:t>Neglect can be defined in terms of an </a:t>
            </a:r>
            <a:r>
              <a:rPr lang="en-IE" i="1" dirty="0" smtClean="0"/>
              <a:t>omission</a:t>
            </a:r>
            <a:r>
              <a:rPr lang="en-IE" dirty="0" smtClean="0"/>
              <a:t>, where the child suffers significant harm or impairment of development by being deprived of food, clothing, warmth, hygiene, intellectual stimulation, supervision and safety, attachment to and affection from adults, and/or medical care.</a:t>
            </a:r>
          </a:p>
          <a:p>
            <a:r>
              <a:rPr lang="en-IE" dirty="0" smtClean="0"/>
              <a:t>Harm can be defined as the ill-treatment or the impairment of the health or development of a child. Whether it is </a:t>
            </a:r>
            <a:r>
              <a:rPr lang="en-IE" i="1" dirty="0" smtClean="0"/>
              <a:t>significant </a:t>
            </a:r>
            <a:r>
              <a:rPr lang="en-IE" dirty="0" smtClean="0"/>
              <a:t>is determined by the child’s health and development as compared to that which could reasonably be expected of a child of similar age.</a:t>
            </a:r>
          </a:p>
          <a:p>
            <a:r>
              <a:rPr lang="en-IE" dirty="0" smtClean="0"/>
              <a:t>Neglect generally becomes apparent in different ways </a:t>
            </a:r>
            <a:r>
              <a:rPr lang="en-IE" i="1" dirty="0" smtClean="0"/>
              <a:t>over</a:t>
            </a:r>
            <a:r>
              <a:rPr lang="en-IE" dirty="0" smtClean="0"/>
              <a:t> a period of time rather than at one specific point. For example, a child who suffers a series of minor injuries may not be having his or her needs met in terms of necessary supervision and safety. A child whose height or weight is significantly below average may be being deprived of adequate nutrition. A child who consistently misses school may be being deprived of intellectual stimulation. </a:t>
            </a:r>
          </a:p>
          <a:p>
            <a:r>
              <a:rPr lang="en-IE" dirty="0" smtClean="0"/>
              <a:t>The </a:t>
            </a:r>
            <a:r>
              <a:rPr lang="en-IE" i="1" dirty="0" smtClean="0"/>
              <a:t>threshold of significant harm </a:t>
            </a:r>
            <a:r>
              <a:rPr lang="en-IE" dirty="0" smtClean="0"/>
              <a:t>is reached when the child’s needs are neglected to the extent that his or her well-being and/or development are severely affected. </a:t>
            </a:r>
            <a:endParaRPr lang="en-IE" dirty="0"/>
          </a:p>
        </p:txBody>
      </p:sp>
    </p:spTree>
    <p:extLst>
      <p:ext uri="{BB962C8B-B14F-4D97-AF65-F5344CB8AC3E}">
        <p14:creationId xmlns:p14="http://schemas.microsoft.com/office/powerpoint/2010/main" val="33914460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Neurobiological Consequences of Chronic Neglect</a:t>
            </a:r>
            <a:endParaRPr lang="en-IE" dirty="0"/>
          </a:p>
        </p:txBody>
      </p:sp>
      <p:sp>
        <p:nvSpPr>
          <p:cNvPr id="4" name="Content Placeholder 3"/>
          <p:cNvSpPr>
            <a:spLocks noGrp="1"/>
          </p:cNvSpPr>
          <p:nvPr>
            <p:ph idx="1"/>
          </p:nvPr>
        </p:nvSpPr>
        <p:spPr/>
        <p:txBody>
          <a:bodyPr>
            <a:normAutofit fontScale="85000" lnSpcReduction="20000"/>
          </a:bodyPr>
          <a:lstStyle/>
          <a:p>
            <a:r>
              <a:rPr lang="en-GB" sz="3600" dirty="0" smtClean="0"/>
              <a:t>Functional Changes</a:t>
            </a:r>
          </a:p>
          <a:p>
            <a:pPr lvl="1"/>
            <a:r>
              <a:rPr lang="en-GB" sz="3200" dirty="0" smtClean="0"/>
              <a:t>Developmental Delay</a:t>
            </a:r>
          </a:p>
          <a:p>
            <a:pPr lvl="2"/>
            <a:r>
              <a:rPr lang="en-GB" sz="2800" dirty="0" smtClean="0"/>
              <a:t>Language</a:t>
            </a:r>
          </a:p>
          <a:p>
            <a:pPr lvl="2"/>
            <a:r>
              <a:rPr lang="en-GB" sz="2800" dirty="0" smtClean="0"/>
              <a:t>Memory</a:t>
            </a:r>
          </a:p>
          <a:p>
            <a:r>
              <a:rPr lang="en-GB" sz="3600" dirty="0" smtClean="0"/>
              <a:t>Structural Changes</a:t>
            </a:r>
          </a:p>
          <a:p>
            <a:pPr lvl="1"/>
            <a:r>
              <a:rPr lang="en-GB" sz="3200" dirty="0" smtClean="0"/>
              <a:t>Hippocampal Volume</a:t>
            </a:r>
          </a:p>
          <a:p>
            <a:pPr lvl="1"/>
            <a:r>
              <a:rPr lang="en-GB" sz="3200" dirty="0" smtClean="0"/>
              <a:t>Orbitofrontal Cortex</a:t>
            </a:r>
          </a:p>
          <a:p>
            <a:r>
              <a:rPr lang="en-GB" sz="3600" dirty="0" smtClean="0"/>
              <a:t>Chemical changes </a:t>
            </a:r>
          </a:p>
          <a:p>
            <a:pPr lvl="1"/>
            <a:r>
              <a:rPr lang="en-GB" sz="3200" dirty="0" smtClean="0"/>
              <a:t>Dopamine</a:t>
            </a:r>
          </a:p>
          <a:p>
            <a:pPr lvl="1"/>
            <a:r>
              <a:rPr lang="en-GB" sz="3200" dirty="0" smtClean="0"/>
              <a:t>Serotonin</a:t>
            </a:r>
          </a:p>
          <a:p>
            <a:pPr lvl="1"/>
            <a:r>
              <a:rPr lang="en-GB" sz="3200" dirty="0" smtClean="0"/>
              <a:t>Oxytocin</a:t>
            </a:r>
          </a:p>
          <a:p>
            <a:endParaRPr lang="en-IE" dirty="0"/>
          </a:p>
        </p:txBody>
      </p:sp>
    </p:spTree>
    <p:extLst>
      <p:ext uri="{BB962C8B-B14F-4D97-AF65-F5344CB8AC3E}">
        <p14:creationId xmlns:p14="http://schemas.microsoft.com/office/powerpoint/2010/main" val="5738464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Pervasive and Enduring Effects of Early Life Stress</a:t>
            </a:r>
            <a:endParaRPr lang="en-IE" dirty="0"/>
          </a:p>
        </p:txBody>
      </p:sp>
      <p:sp>
        <p:nvSpPr>
          <p:cNvPr id="3" name="Content Placeholder 2"/>
          <p:cNvSpPr>
            <a:spLocks noGrp="1"/>
          </p:cNvSpPr>
          <p:nvPr>
            <p:ph idx="1"/>
          </p:nvPr>
        </p:nvSpPr>
        <p:spPr/>
        <p:txBody>
          <a:bodyPr>
            <a:normAutofit lnSpcReduction="10000"/>
          </a:bodyPr>
          <a:lstStyle/>
          <a:p>
            <a:r>
              <a:rPr lang="en-GB" dirty="0" smtClean="0"/>
              <a:t>Neurodevelopmental Delays</a:t>
            </a:r>
          </a:p>
          <a:p>
            <a:r>
              <a:rPr lang="en-GB" dirty="0" smtClean="0"/>
              <a:t>HPA Axis Dysfunction</a:t>
            </a:r>
          </a:p>
          <a:p>
            <a:r>
              <a:rPr lang="en-GB" dirty="0" smtClean="0"/>
              <a:t>Metabolic Syndrome</a:t>
            </a:r>
          </a:p>
          <a:p>
            <a:r>
              <a:rPr lang="en-GB" dirty="0" smtClean="0"/>
              <a:t>Cardiovascular Disease</a:t>
            </a:r>
          </a:p>
          <a:p>
            <a:r>
              <a:rPr lang="en-GB" dirty="0" smtClean="0"/>
              <a:t>Immune System Dysfunction</a:t>
            </a:r>
          </a:p>
          <a:p>
            <a:r>
              <a:rPr lang="en-GB" dirty="0" smtClean="0"/>
              <a:t>Major Depressive Episode</a:t>
            </a:r>
          </a:p>
          <a:p>
            <a:r>
              <a:rPr lang="en-GB" dirty="0" smtClean="0"/>
              <a:t>Post Traumatic Stress Disorder</a:t>
            </a:r>
          </a:p>
          <a:p>
            <a:r>
              <a:rPr lang="en-GB" dirty="0" smtClean="0"/>
              <a:t>Compromised Reproductive Health</a:t>
            </a:r>
          </a:p>
          <a:p>
            <a:r>
              <a:rPr lang="en-GB" dirty="0" smtClean="0"/>
              <a:t>Transgenerational Effects</a:t>
            </a:r>
            <a:endParaRPr lang="en-IE" dirty="0"/>
          </a:p>
        </p:txBody>
      </p:sp>
    </p:spTree>
    <p:extLst>
      <p:ext uri="{BB962C8B-B14F-4D97-AF65-F5344CB8AC3E}">
        <p14:creationId xmlns:p14="http://schemas.microsoft.com/office/powerpoint/2010/main" val="889952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26773" y="0"/>
            <a:ext cx="9831220" cy="1143000"/>
          </a:xfrm>
        </p:spPr>
        <p:txBody>
          <a:bodyPr>
            <a:normAutofit/>
          </a:bodyPr>
          <a:lstStyle/>
          <a:p>
            <a:r>
              <a:rPr lang="en-IE" dirty="0" smtClean="0"/>
              <a:t>Consequences of Maltreatment/Neglect</a:t>
            </a:r>
            <a:endParaRPr lang="en-IE" dirty="0"/>
          </a:p>
        </p:txBody>
      </p:sp>
      <p:sp>
        <p:nvSpPr>
          <p:cNvPr id="5" name="Content Placeholder 4"/>
          <p:cNvSpPr>
            <a:spLocks noGrp="1"/>
          </p:cNvSpPr>
          <p:nvPr>
            <p:ph idx="1"/>
          </p:nvPr>
        </p:nvSpPr>
        <p:spPr>
          <a:xfrm>
            <a:off x="1981200" y="1124744"/>
            <a:ext cx="8229600" cy="5472608"/>
          </a:xfrm>
        </p:spPr>
        <p:txBody>
          <a:bodyPr>
            <a:normAutofit/>
          </a:bodyPr>
          <a:lstStyle/>
          <a:p>
            <a:r>
              <a:rPr lang="en-IE" dirty="0" smtClean="0"/>
              <a:t>Genetic</a:t>
            </a:r>
          </a:p>
          <a:p>
            <a:pPr marL="0" indent="0">
              <a:buNone/>
            </a:pPr>
            <a:endParaRPr lang="en-IE" dirty="0" smtClean="0"/>
          </a:p>
          <a:p>
            <a:pPr marL="0" indent="0">
              <a:buNone/>
            </a:pPr>
            <a:endParaRPr lang="en-IE" dirty="0" smtClean="0"/>
          </a:p>
          <a:p>
            <a:r>
              <a:rPr lang="en-IE" dirty="0" smtClean="0"/>
              <a:t>Neurobiological</a:t>
            </a:r>
          </a:p>
          <a:p>
            <a:pPr marL="0" indent="0">
              <a:buNone/>
            </a:pPr>
            <a:endParaRPr lang="en-IE" dirty="0" smtClean="0"/>
          </a:p>
          <a:p>
            <a:pPr marL="0" indent="0">
              <a:buNone/>
            </a:pPr>
            <a:endParaRPr lang="en-IE" dirty="0" smtClean="0"/>
          </a:p>
          <a:p>
            <a:r>
              <a:rPr lang="en-IE" dirty="0" smtClean="0"/>
              <a:t>Cognitive</a:t>
            </a:r>
          </a:p>
          <a:p>
            <a:pPr marL="0" indent="0">
              <a:buNone/>
            </a:pPr>
            <a:endParaRPr lang="en-IE" dirty="0" smtClean="0"/>
          </a:p>
          <a:p>
            <a:pPr marL="0" indent="0">
              <a:buNone/>
            </a:pPr>
            <a:endParaRPr lang="en-IE" dirty="0" smtClean="0"/>
          </a:p>
          <a:p>
            <a:r>
              <a:rPr lang="en-IE" dirty="0" smtClean="0"/>
              <a:t>Behavioural</a:t>
            </a:r>
            <a:endParaRPr lang="en-IE"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9896" y="3717033"/>
            <a:ext cx="1524000" cy="2009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8409" y="930393"/>
            <a:ext cx="2466975"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5592" y="5373216"/>
            <a:ext cx="1931293" cy="1375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6179" y="1844825"/>
            <a:ext cx="1476375" cy="197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94829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a:off x="2855640" y="823680"/>
            <a:ext cx="1770496" cy="9657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Poor Attachment</a:t>
            </a:r>
          </a:p>
        </p:txBody>
      </p:sp>
      <p:pic>
        <p:nvPicPr>
          <p:cNvPr id="14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8214" y="668287"/>
            <a:ext cx="1347787" cy="1218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ight Arrow 4"/>
          <p:cNvSpPr/>
          <p:nvPr/>
        </p:nvSpPr>
        <p:spPr>
          <a:xfrm>
            <a:off x="6212039" y="949036"/>
            <a:ext cx="1656184" cy="6567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Environment</a:t>
            </a:r>
          </a:p>
        </p:txBody>
      </p:sp>
      <p:sp>
        <p:nvSpPr>
          <p:cNvPr id="6" name="Explosion 1 5"/>
          <p:cNvSpPr/>
          <p:nvPr/>
        </p:nvSpPr>
        <p:spPr>
          <a:xfrm>
            <a:off x="7859990" y="252086"/>
            <a:ext cx="2736304" cy="1787151"/>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Maltreatment</a:t>
            </a:r>
          </a:p>
        </p:txBody>
      </p:sp>
      <p:sp>
        <p:nvSpPr>
          <p:cNvPr id="7" name="Down Arrow 6"/>
          <p:cNvSpPr/>
          <p:nvPr/>
        </p:nvSpPr>
        <p:spPr>
          <a:xfrm>
            <a:off x="8900807" y="2045008"/>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1434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1936" y="3140968"/>
            <a:ext cx="2284832"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9084126" y="5085184"/>
            <a:ext cx="288032" cy="369332"/>
          </a:xfrm>
          <a:prstGeom prst="rect">
            <a:avLst/>
          </a:prstGeom>
          <a:solidFill>
            <a:schemeClr val="bg1"/>
          </a:solidFill>
        </p:spPr>
        <p:txBody>
          <a:bodyPr wrap="square" rtlCol="0">
            <a:spAutoFit/>
          </a:bodyPr>
          <a:lstStyle/>
          <a:p>
            <a:endParaRPr lang="en-IE" dirty="0"/>
          </a:p>
        </p:txBody>
      </p:sp>
      <p:pic>
        <p:nvPicPr>
          <p:cNvPr id="1434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60201" y="4482828"/>
            <a:ext cx="1973620" cy="1622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8298844" y="5133497"/>
            <a:ext cx="122714" cy="369332"/>
          </a:xfrm>
          <a:prstGeom prst="rect">
            <a:avLst/>
          </a:prstGeom>
          <a:solidFill>
            <a:schemeClr val="bg1"/>
          </a:solidFill>
        </p:spPr>
        <p:txBody>
          <a:bodyPr wrap="square" rtlCol="0">
            <a:spAutoFit/>
          </a:bodyPr>
          <a:lstStyle/>
          <a:p>
            <a:endParaRPr lang="en-IE" dirty="0"/>
          </a:p>
        </p:txBody>
      </p:sp>
      <p:sp>
        <p:nvSpPr>
          <p:cNvPr id="10" name="TextBox 9"/>
          <p:cNvSpPr txBox="1"/>
          <p:nvPr/>
        </p:nvSpPr>
        <p:spPr>
          <a:xfrm>
            <a:off x="8740373" y="5964425"/>
            <a:ext cx="1290133" cy="369332"/>
          </a:xfrm>
          <a:prstGeom prst="rect">
            <a:avLst/>
          </a:prstGeom>
          <a:solidFill>
            <a:schemeClr val="bg1"/>
          </a:solidFill>
        </p:spPr>
        <p:txBody>
          <a:bodyPr wrap="square" rtlCol="0">
            <a:spAutoFit/>
          </a:bodyPr>
          <a:lstStyle/>
          <a:p>
            <a:endParaRPr lang="en-IE" dirty="0"/>
          </a:p>
        </p:txBody>
      </p:sp>
      <p:pic>
        <p:nvPicPr>
          <p:cNvPr id="1434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8342" y="4365105"/>
            <a:ext cx="1923851" cy="1654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Left Arrow 10"/>
          <p:cNvSpPr/>
          <p:nvPr/>
        </p:nvSpPr>
        <p:spPr>
          <a:xfrm>
            <a:off x="7379019" y="5092539"/>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STRESS</a:t>
            </a:r>
          </a:p>
        </p:txBody>
      </p:sp>
      <p:sp>
        <p:nvSpPr>
          <p:cNvPr id="13" name="Explosion 1 12"/>
          <p:cNvSpPr/>
          <p:nvPr/>
        </p:nvSpPr>
        <p:spPr>
          <a:xfrm>
            <a:off x="1631505" y="2420888"/>
            <a:ext cx="3240359" cy="4226768"/>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Increased Risk of Psychopathology</a:t>
            </a:r>
          </a:p>
        </p:txBody>
      </p:sp>
      <p:sp>
        <p:nvSpPr>
          <p:cNvPr id="14" name="Left Arrow 13"/>
          <p:cNvSpPr/>
          <p:nvPr/>
        </p:nvSpPr>
        <p:spPr>
          <a:xfrm>
            <a:off x="4382659" y="5092539"/>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5" name="TextBox 14"/>
          <p:cNvSpPr txBox="1"/>
          <p:nvPr/>
        </p:nvSpPr>
        <p:spPr>
          <a:xfrm>
            <a:off x="8360202" y="4437112"/>
            <a:ext cx="184071" cy="369332"/>
          </a:xfrm>
          <a:prstGeom prst="rect">
            <a:avLst/>
          </a:prstGeom>
          <a:solidFill>
            <a:schemeClr val="bg1"/>
          </a:solidFill>
        </p:spPr>
        <p:txBody>
          <a:bodyPr wrap="square" rtlCol="0">
            <a:spAutoFit/>
          </a:bodyPr>
          <a:lstStyle/>
          <a:p>
            <a:endParaRPr lang="en-IE" dirty="0"/>
          </a:p>
        </p:txBody>
      </p:sp>
      <p:pic>
        <p:nvPicPr>
          <p:cNvPr id="1026" name="Picture 2" descr="http://media.mnn.com/assets/images/2016/01/cute-baby.jpg.838x0_q8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79575" y="404665"/>
            <a:ext cx="1053988"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82215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991544" y="11266"/>
            <a:ext cx="8229600" cy="720080"/>
          </a:xfrm>
        </p:spPr>
        <p:txBody>
          <a:bodyPr>
            <a:noAutofit/>
          </a:bodyPr>
          <a:lstStyle/>
          <a:p>
            <a:r>
              <a:rPr lang="en-IE" sz="2000"/>
              <a:t>Adverse Childhood Experiences and Health and Well-Being Over the Lifespan</a:t>
            </a:r>
            <a:endParaRPr lang="en-IE" sz="2000" dirty="0"/>
          </a:p>
        </p:txBody>
      </p:sp>
      <p:graphicFrame>
        <p:nvGraphicFramePr>
          <p:cNvPr id="8" name="Table 7"/>
          <p:cNvGraphicFramePr>
            <a:graphicFrameLocks noGrp="1"/>
          </p:cNvGraphicFramePr>
          <p:nvPr>
            <p:extLst/>
          </p:nvPr>
        </p:nvGraphicFramePr>
        <p:xfrm>
          <a:off x="1919535" y="548682"/>
          <a:ext cx="8424936" cy="6107012"/>
        </p:xfrm>
        <a:graphic>
          <a:graphicData uri="http://schemas.openxmlformats.org/drawingml/2006/table">
            <a:tbl>
              <a:tblPr firstRow="1" bandRow="1">
                <a:tableStyleId>{5C22544A-7EE6-4342-B048-85BDC9FD1C3A}</a:tableStyleId>
              </a:tblPr>
              <a:tblGrid>
                <a:gridCol w="2808312"/>
                <a:gridCol w="2808312"/>
                <a:gridCol w="2808312"/>
              </a:tblGrid>
              <a:tr h="1027938">
                <a:tc>
                  <a:txBody>
                    <a:bodyPr/>
                    <a:lstStyle/>
                    <a:p>
                      <a:r>
                        <a:rPr lang="en-IE" sz="1600" dirty="0" smtClean="0"/>
                        <a:t>Adverse Childhood Experiences</a:t>
                      </a:r>
                      <a:endParaRPr lang="en-IE" sz="1600" dirty="0"/>
                    </a:p>
                  </a:txBody>
                  <a:tcPr/>
                </a:tc>
                <a:tc>
                  <a:txBody>
                    <a:bodyPr/>
                    <a:lstStyle/>
                    <a:p>
                      <a:r>
                        <a:rPr lang="en-IE" sz="1600" dirty="0" smtClean="0"/>
                        <a:t>Impact of Trauma and Adoption of Health Risk Behaviours to Ease Pain of Trauma</a:t>
                      </a:r>
                      <a:endParaRPr lang="en-IE" sz="1600" dirty="0"/>
                    </a:p>
                  </a:txBody>
                  <a:tcPr/>
                </a:tc>
                <a:tc>
                  <a:txBody>
                    <a:bodyPr/>
                    <a:lstStyle/>
                    <a:p>
                      <a:r>
                        <a:rPr lang="en-IE" sz="1600" dirty="0" smtClean="0"/>
                        <a:t>Long-Term Consequences of Unaddressed Trauma</a:t>
                      </a:r>
                      <a:endParaRPr lang="en-IE" sz="1600" dirty="0"/>
                    </a:p>
                  </a:txBody>
                  <a:tcPr/>
                </a:tc>
              </a:tr>
              <a:tr h="2419938">
                <a:tc>
                  <a:txBody>
                    <a:bodyPr/>
                    <a:lstStyle/>
                    <a:p>
                      <a:pPr>
                        <a:lnSpc>
                          <a:spcPct val="115000"/>
                        </a:lnSpc>
                        <a:spcAft>
                          <a:spcPts val="0"/>
                        </a:spcAft>
                      </a:pPr>
                      <a:r>
                        <a:rPr lang="en-IE" sz="1100" b="1" i="1" dirty="0">
                          <a:effectLst/>
                          <a:latin typeface="Calibri"/>
                          <a:ea typeface="Calibri"/>
                          <a:cs typeface="Times New Roman"/>
                        </a:rPr>
                        <a:t>Abuse of Child</a:t>
                      </a:r>
                      <a:endParaRPr lang="en-IE" sz="1100" dirty="0">
                        <a:effectLst/>
                        <a:latin typeface="Calibri"/>
                        <a:ea typeface="Calibri"/>
                        <a:cs typeface="Times New Roman"/>
                      </a:endParaRPr>
                    </a:p>
                    <a:p>
                      <a:pPr marL="342900" lvl="0" indent="-342900">
                        <a:lnSpc>
                          <a:spcPct val="115000"/>
                        </a:lnSpc>
                        <a:spcAft>
                          <a:spcPts val="0"/>
                        </a:spcAft>
                        <a:buFont typeface="Symbol"/>
                        <a:buChar char=""/>
                      </a:pPr>
                      <a:r>
                        <a:rPr lang="en-IE" sz="1100" dirty="0">
                          <a:effectLst/>
                          <a:latin typeface="Calibri"/>
                          <a:ea typeface="Calibri"/>
                          <a:cs typeface="Times New Roman"/>
                        </a:rPr>
                        <a:t>Psychological abuse</a:t>
                      </a:r>
                    </a:p>
                    <a:p>
                      <a:pPr marL="342900" lvl="0" indent="-342900">
                        <a:lnSpc>
                          <a:spcPct val="115000"/>
                        </a:lnSpc>
                        <a:spcAft>
                          <a:spcPts val="0"/>
                        </a:spcAft>
                        <a:buFont typeface="Symbol"/>
                        <a:buChar char=""/>
                      </a:pPr>
                      <a:r>
                        <a:rPr lang="en-IE" sz="1100" dirty="0">
                          <a:effectLst/>
                          <a:latin typeface="Calibri"/>
                          <a:ea typeface="Calibri"/>
                          <a:cs typeface="Times New Roman"/>
                        </a:rPr>
                        <a:t>Physical abuse</a:t>
                      </a:r>
                    </a:p>
                    <a:p>
                      <a:pPr marL="342900" lvl="0" indent="-342900">
                        <a:lnSpc>
                          <a:spcPct val="115000"/>
                        </a:lnSpc>
                        <a:spcAft>
                          <a:spcPts val="0"/>
                        </a:spcAft>
                        <a:buFont typeface="Symbol"/>
                        <a:buChar char=""/>
                      </a:pPr>
                      <a:r>
                        <a:rPr lang="en-IE" sz="1100" dirty="0">
                          <a:effectLst/>
                          <a:latin typeface="Calibri"/>
                          <a:ea typeface="Calibri"/>
                          <a:cs typeface="Times New Roman"/>
                        </a:rPr>
                        <a:t>Sexual abuse</a:t>
                      </a:r>
                    </a:p>
                    <a:p>
                      <a:pPr>
                        <a:lnSpc>
                          <a:spcPct val="115000"/>
                        </a:lnSpc>
                        <a:spcAft>
                          <a:spcPts val="0"/>
                        </a:spcAft>
                      </a:pPr>
                      <a:r>
                        <a:rPr lang="en-IE" sz="1100" dirty="0">
                          <a:effectLst/>
                          <a:latin typeface="Calibri"/>
                          <a:ea typeface="Calibri"/>
                          <a:cs typeface="Times New Roman"/>
                        </a:rPr>
                        <a:t> </a:t>
                      </a:r>
                    </a:p>
                    <a:p>
                      <a:pPr>
                        <a:lnSpc>
                          <a:spcPct val="115000"/>
                        </a:lnSpc>
                        <a:spcAft>
                          <a:spcPts val="0"/>
                        </a:spcAft>
                      </a:pPr>
                      <a:r>
                        <a:rPr lang="en-IE" sz="1100" b="1" i="1" dirty="0">
                          <a:effectLst/>
                          <a:latin typeface="Calibri"/>
                          <a:ea typeface="Calibri"/>
                          <a:cs typeface="Times New Roman"/>
                        </a:rPr>
                        <a:t>Trauma in Child’s Household Environment</a:t>
                      </a:r>
                      <a:endParaRPr lang="en-IE" sz="1100" dirty="0">
                        <a:effectLst/>
                        <a:latin typeface="Calibri"/>
                        <a:ea typeface="Calibri"/>
                        <a:cs typeface="Times New Roman"/>
                      </a:endParaRPr>
                    </a:p>
                    <a:p>
                      <a:pPr marL="342900" lvl="0" indent="-342900">
                        <a:lnSpc>
                          <a:spcPct val="115000"/>
                        </a:lnSpc>
                        <a:spcAft>
                          <a:spcPts val="0"/>
                        </a:spcAft>
                        <a:buFont typeface="Symbol"/>
                        <a:buChar char=""/>
                      </a:pPr>
                      <a:r>
                        <a:rPr lang="en-IE" sz="1100" dirty="0">
                          <a:effectLst/>
                          <a:latin typeface="Calibri"/>
                          <a:ea typeface="Calibri"/>
                          <a:cs typeface="Times New Roman"/>
                        </a:rPr>
                        <a:t>Substance abuse</a:t>
                      </a:r>
                    </a:p>
                    <a:p>
                      <a:pPr marL="342900" lvl="0" indent="-342900">
                        <a:lnSpc>
                          <a:spcPct val="115000"/>
                        </a:lnSpc>
                        <a:spcAft>
                          <a:spcPts val="0"/>
                        </a:spcAft>
                        <a:buFont typeface="Symbol"/>
                        <a:buChar char=""/>
                      </a:pPr>
                      <a:r>
                        <a:rPr lang="en-IE" sz="1100" dirty="0">
                          <a:effectLst/>
                          <a:latin typeface="Calibri"/>
                          <a:ea typeface="Calibri"/>
                          <a:cs typeface="Times New Roman"/>
                        </a:rPr>
                        <a:t>Parental separation and/or divorce</a:t>
                      </a:r>
                    </a:p>
                    <a:p>
                      <a:pPr marL="342900" lvl="0" indent="-342900">
                        <a:lnSpc>
                          <a:spcPct val="115000"/>
                        </a:lnSpc>
                        <a:spcAft>
                          <a:spcPts val="0"/>
                        </a:spcAft>
                        <a:buFont typeface="Symbol"/>
                        <a:buChar char=""/>
                      </a:pPr>
                      <a:r>
                        <a:rPr lang="en-IE" sz="1100" dirty="0">
                          <a:effectLst/>
                          <a:latin typeface="Calibri"/>
                          <a:ea typeface="Calibri"/>
                          <a:cs typeface="Times New Roman"/>
                        </a:rPr>
                        <a:t>Mentally ill or suicidal household member</a:t>
                      </a:r>
                    </a:p>
                    <a:p>
                      <a:pPr marL="342900" lvl="0" indent="-342900">
                        <a:lnSpc>
                          <a:spcPct val="115000"/>
                        </a:lnSpc>
                        <a:spcAft>
                          <a:spcPts val="0"/>
                        </a:spcAft>
                        <a:buFont typeface="Symbol"/>
                        <a:buChar char=""/>
                      </a:pPr>
                      <a:r>
                        <a:rPr lang="en-IE" sz="1100" dirty="0">
                          <a:effectLst/>
                          <a:latin typeface="Calibri"/>
                          <a:ea typeface="Calibri"/>
                          <a:cs typeface="Times New Roman"/>
                        </a:rPr>
                        <a:t>Violence to mother</a:t>
                      </a:r>
                    </a:p>
                    <a:p>
                      <a:pPr marL="342900" lvl="0" indent="-342900">
                        <a:lnSpc>
                          <a:spcPct val="115000"/>
                        </a:lnSpc>
                        <a:spcAft>
                          <a:spcPts val="0"/>
                        </a:spcAft>
                        <a:buFont typeface="Symbol"/>
                        <a:buChar char=""/>
                      </a:pPr>
                      <a:r>
                        <a:rPr lang="en-IE" sz="1100" dirty="0">
                          <a:effectLst/>
                          <a:latin typeface="Calibri"/>
                          <a:ea typeface="Calibri"/>
                          <a:cs typeface="Times New Roman"/>
                        </a:rPr>
                        <a:t>Imprisoned household member</a:t>
                      </a:r>
                    </a:p>
                    <a:p>
                      <a:pPr marL="228600">
                        <a:lnSpc>
                          <a:spcPct val="115000"/>
                        </a:lnSpc>
                        <a:spcAft>
                          <a:spcPts val="0"/>
                        </a:spcAft>
                      </a:pPr>
                      <a:r>
                        <a:rPr lang="en-IE" sz="1200" dirty="0">
                          <a:effectLst/>
                          <a:latin typeface="Calibri"/>
                          <a:ea typeface="Calibri"/>
                          <a:cs typeface="Times New Roman"/>
                        </a:rPr>
                        <a:t> </a:t>
                      </a:r>
                      <a:endParaRPr lang="en-IE" sz="1100" dirty="0">
                        <a:effectLst/>
                        <a:latin typeface="Calibri"/>
                        <a:ea typeface="Calibri"/>
                        <a:cs typeface="Times New Roman"/>
                      </a:endParaRPr>
                    </a:p>
                  </a:txBody>
                  <a:tcPr marL="68580" marR="68580" marT="0" marB="0"/>
                </a:tc>
                <a:tc>
                  <a:txBody>
                    <a:bodyPr/>
                    <a:lstStyle/>
                    <a:p>
                      <a:pPr>
                        <a:lnSpc>
                          <a:spcPct val="115000"/>
                        </a:lnSpc>
                        <a:spcAft>
                          <a:spcPts val="0"/>
                        </a:spcAft>
                      </a:pPr>
                      <a:r>
                        <a:rPr lang="en-IE" sz="1100" b="1" i="1" dirty="0">
                          <a:effectLst/>
                          <a:latin typeface="Calibri"/>
                          <a:ea typeface="Calibri"/>
                          <a:cs typeface="Times New Roman"/>
                        </a:rPr>
                        <a:t>Neurobiological Effects of Trauma</a:t>
                      </a:r>
                      <a:endParaRPr lang="en-IE" sz="1100" dirty="0">
                        <a:effectLst/>
                        <a:latin typeface="Calibri"/>
                        <a:ea typeface="Calibri"/>
                        <a:cs typeface="Times New Roman"/>
                      </a:endParaRPr>
                    </a:p>
                    <a:p>
                      <a:pPr marL="342900" lvl="0" indent="-342900">
                        <a:lnSpc>
                          <a:spcPct val="115000"/>
                        </a:lnSpc>
                        <a:spcAft>
                          <a:spcPts val="0"/>
                        </a:spcAft>
                        <a:buFont typeface="Symbol"/>
                        <a:buChar char=""/>
                      </a:pPr>
                      <a:r>
                        <a:rPr lang="en-IE" sz="1100" dirty="0">
                          <a:effectLst/>
                          <a:latin typeface="Calibri"/>
                          <a:ea typeface="Calibri"/>
                          <a:cs typeface="Times New Roman"/>
                        </a:rPr>
                        <a:t>Disrupted neurodevelopment</a:t>
                      </a:r>
                    </a:p>
                    <a:p>
                      <a:pPr marL="342900" lvl="0" indent="-342900">
                        <a:lnSpc>
                          <a:spcPct val="115000"/>
                        </a:lnSpc>
                        <a:spcAft>
                          <a:spcPts val="0"/>
                        </a:spcAft>
                        <a:buFont typeface="Symbol"/>
                        <a:buChar char=""/>
                      </a:pPr>
                      <a:r>
                        <a:rPr lang="en-IE" sz="1100" dirty="0">
                          <a:effectLst/>
                          <a:latin typeface="Calibri"/>
                          <a:ea typeface="Calibri"/>
                          <a:cs typeface="Times New Roman"/>
                        </a:rPr>
                        <a:t>Difficulty controlling Anger – Rage</a:t>
                      </a:r>
                    </a:p>
                    <a:p>
                      <a:pPr marL="342900" lvl="0" indent="-342900">
                        <a:lnSpc>
                          <a:spcPct val="115000"/>
                        </a:lnSpc>
                        <a:spcAft>
                          <a:spcPts val="0"/>
                        </a:spcAft>
                        <a:buFont typeface="Symbol"/>
                        <a:buChar char=""/>
                      </a:pPr>
                      <a:r>
                        <a:rPr lang="en-IE" sz="1100" dirty="0">
                          <a:effectLst/>
                          <a:latin typeface="Calibri"/>
                          <a:ea typeface="Calibri"/>
                          <a:cs typeface="Times New Roman"/>
                        </a:rPr>
                        <a:t>Hallucinations</a:t>
                      </a:r>
                    </a:p>
                    <a:p>
                      <a:pPr marL="342900" lvl="0" indent="-342900">
                        <a:lnSpc>
                          <a:spcPct val="115000"/>
                        </a:lnSpc>
                        <a:spcAft>
                          <a:spcPts val="0"/>
                        </a:spcAft>
                        <a:buFont typeface="Symbol"/>
                        <a:buChar char=""/>
                      </a:pPr>
                      <a:r>
                        <a:rPr lang="en-IE" sz="1100" dirty="0">
                          <a:effectLst/>
                          <a:latin typeface="Calibri"/>
                          <a:ea typeface="Calibri"/>
                          <a:cs typeface="Times New Roman"/>
                        </a:rPr>
                        <a:t>Depression</a:t>
                      </a:r>
                    </a:p>
                    <a:p>
                      <a:pPr marL="342900" lvl="0" indent="-342900">
                        <a:lnSpc>
                          <a:spcPct val="115000"/>
                        </a:lnSpc>
                        <a:spcAft>
                          <a:spcPts val="0"/>
                        </a:spcAft>
                        <a:buFont typeface="Symbol"/>
                        <a:buChar char=""/>
                      </a:pPr>
                      <a:r>
                        <a:rPr lang="en-IE" sz="1100" dirty="0">
                          <a:effectLst/>
                          <a:latin typeface="Calibri"/>
                          <a:ea typeface="Calibri"/>
                          <a:cs typeface="Times New Roman"/>
                        </a:rPr>
                        <a:t>Panic reactions</a:t>
                      </a:r>
                    </a:p>
                    <a:p>
                      <a:pPr marL="342900" lvl="0" indent="-342900">
                        <a:lnSpc>
                          <a:spcPct val="115000"/>
                        </a:lnSpc>
                        <a:spcAft>
                          <a:spcPts val="0"/>
                        </a:spcAft>
                        <a:buFont typeface="Symbol"/>
                        <a:buChar char=""/>
                      </a:pPr>
                      <a:r>
                        <a:rPr lang="en-IE" sz="1100" dirty="0">
                          <a:effectLst/>
                          <a:latin typeface="Calibri"/>
                          <a:ea typeface="Calibri"/>
                          <a:cs typeface="Times New Roman"/>
                        </a:rPr>
                        <a:t>Anxiety</a:t>
                      </a:r>
                    </a:p>
                    <a:p>
                      <a:pPr marL="342900" lvl="0" indent="-342900">
                        <a:lnSpc>
                          <a:spcPct val="115000"/>
                        </a:lnSpc>
                        <a:spcAft>
                          <a:spcPts val="0"/>
                        </a:spcAft>
                        <a:buFont typeface="Symbol"/>
                        <a:buChar char=""/>
                      </a:pPr>
                      <a:r>
                        <a:rPr lang="en-IE" sz="1100" dirty="0">
                          <a:effectLst/>
                          <a:latin typeface="Calibri"/>
                          <a:ea typeface="Calibri"/>
                          <a:cs typeface="Times New Roman"/>
                        </a:rPr>
                        <a:t>Multiple (6+) somatic problems</a:t>
                      </a:r>
                    </a:p>
                    <a:p>
                      <a:pPr marL="342900" lvl="0" indent="-342900">
                        <a:lnSpc>
                          <a:spcPct val="115000"/>
                        </a:lnSpc>
                        <a:spcAft>
                          <a:spcPts val="0"/>
                        </a:spcAft>
                        <a:buFont typeface="Symbol"/>
                        <a:buChar char=""/>
                      </a:pPr>
                      <a:r>
                        <a:rPr lang="en-IE" sz="1100" dirty="0">
                          <a:effectLst/>
                          <a:latin typeface="Calibri"/>
                          <a:ea typeface="Calibri"/>
                          <a:cs typeface="Times New Roman"/>
                        </a:rPr>
                        <a:t>Impaired memory</a:t>
                      </a:r>
                    </a:p>
                    <a:p>
                      <a:pPr marL="342900" lvl="0" indent="-342900">
                        <a:lnSpc>
                          <a:spcPct val="115000"/>
                        </a:lnSpc>
                        <a:spcAft>
                          <a:spcPts val="0"/>
                        </a:spcAft>
                        <a:buFont typeface="Symbol"/>
                        <a:buChar char=""/>
                      </a:pPr>
                      <a:r>
                        <a:rPr lang="en-IE" sz="1100" dirty="0">
                          <a:effectLst/>
                          <a:latin typeface="Calibri"/>
                          <a:ea typeface="Calibri"/>
                          <a:cs typeface="Times New Roman"/>
                        </a:rPr>
                        <a:t>Flashbacks</a:t>
                      </a:r>
                    </a:p>
                    <a:p>
                      <a:pPr marL="342900" lvl="0" indent="-342900">
                        <a:lnSpc>
                          <a:spcPct val="115000"/>
                        </a:lnSpc>
                        <a:spcAft>
                          <a:spcPts val="0"/>
                        </a:spcAft>
                        <a:buFont typeface="Symbol"/>
                        <a:buChar char=""/>
                      </a:pPr>
                      <a:r>
                        <a:rPr lang="en-IE" sz="1100" dirty="0">
                          <a:effectLst/>
                          <a:latin typeface="Calibri"/>
                          <a:ea typeface="Calibri"/>
                          <a:cs typeface="Times New Roman"/>
                        </a:rPr>
                        <a:t>Dissociation</a:t>
                      </a:r>
                    </a:p>
                  </a:txBody>
                  <a:tcPr marL="68580" marR="68580" marT="0" marB="0"/>
                </a:tc>
                <a:tc>
                  <a:txBody>
                    <a:bodyPr/>
                    <a:lstStyle/>
                    <a:p>
                      <a:pPr>
                        <a:lnSpc>
                          <a:spcPct val="115000"/>
                        </a:lnSpc>
                        <a:spcAft>
                          <a:spcPts val="0"/>
                        </a:spcAft>
                      </a:pPr>
                      <a:r>
                        <a:rPr lang="en-IE" sz="1100" b="1" i="1" dirty="0">
                          <a:effectLst/>
                          <a:latin typeface="Calibri"/>
                          <a:ea typeface="Calibri"/>
                          <a:cs typeface="Times New Roman"/>
                        </a:rPr>
                        <a:t>Disease and Disability</a:t>
                      </a:r>
                      <a:endParaRPr lang="en-IE" sz="1100" dirty="0">
                        <a:effectLst/>
                        <a:latin typeface="Calibri"/>
                        <a:ea typeface="Calibri"/>
                        <a:cs typeface="Times New Roman"/>
                      </a:endParaRPr>
                    </a:p>
                    <a:p>
                      <a:pPr marL="342900" lvl="0" indent="-342900">
                        <a:lnSpc>
                          <a:spcPct val="115000"/>
                        </a:lnSpc>
                        <a:spcAft>
                          <a:spcPts val="0"/>
                        </a:spcAft>
                        <a:buFont typeface="Symbol"/>
                        <a:buChar char=""/>
                      </a:pPr>
                      <a:r>
                        <a:rPr lang="en-IE" sz="1100" dirty="0">
                          <a:effectLst/>
                          <a:latin typeface="Calibri"/>
                          <a:ea typeface="Calibri"/>
                          <a:cs typeface="Times New Roman"/>
                        </a:rPr>
                        <a:t>Ischemic heart disease</a:t>
                      </a:r>
                    </a:p>
                    <a:p>
                      <a:pPr marL="342900" lvl="0" indent="-342900">
                        <a:lnSpc>
                          <a:spcPct val="115000"/>
                        </a:lnSpc>
                        <a:spcAft>
                          <a:spcPts val="0"/>
                        </a:spcAft>
                        <a:buFont typeface="Symbol"/>
                        <a:buChar char=""/>
                      </a:pPr>
                      <a:r>
                        <a:rPr lang="en-IE" sz="1100" dirty="0">
                          <a:effectLst/>
                          <a:latin typeface="Calibri"/>
                          <a:ea typeface="Calibri"/>
                          <a:cs typeface="Times New Roman"/>
                        </a:rPr>
                        <a:t>Cancer</a:t>
                      </a:r>
                    </a:p>
                    <a:p>
                      <a:pPr marL="342900" lvl="0" indent="-342900">
                        <a:lnSpc>
                          <a:spcPct val="115000"/>
                        </a:lnSpc>
                        <a:spcAft>
                          <a:spcPts val="0"/>
                        </a:spcAft>
                        <a:buFont typeface="Symbol"/>
                        <a:buChar char=""/>
                      </a:pPr>
                      <a:r>
                        <a:rPr lang="en-IE" sz="1100" dirty="0">
                          <a:effectLst/>
                          <a:latin typeface="Calibri"/>
                          <a:ea typeface="Calibri"/>
                          <a:cs typeface="Times New Roman"/>
                        </a:rPr>
                        <a:t>Chronic lung disease</a:t>
                      </a:r>
                    </a:p>
                    <a:p>
                      <a:pPr marL="342900" lvl="0" indent="-342900">
                        <a:lnSpc>
                          <a:spcPct val="115000"/>
                        </a:lnSpc>
                        <a:spcAft>
                          <a:spcPts val="0"/>
                        </a:spcAft>
                        <a:buFont typeface="Symbol"/>
                        <a:buChar char=""/>
                      </a:pPr>
                      <a:r>
                        <a:rPr lang="en-IE" sz="1100" dirty="0">
                          <a:effectLst/>
                          <a:latin typeface="Calibri"/>
                          <a:ea typeface="Calibri"/>
                          <a:cs typeface="Times New Roman"/>
                        </a:rPr>
                        <a:t>Chronic emphysema</a:t>
                      </a:r>
                    </a:p>
                    <a:p>
                      <a:pPr marL="342900" lvl="0" indent="-342900">
                        <a:lnSpc>
                          <a:spcPct val="115000"/>
                        </a:lnSpc>
                        <a:spcAft>
                          <a:spcPts val="0"/>
                        </a:spcAft>
                        <a:buFont typeface="Symbol"/>
                        <a:buChar char=""/>
                      </a:pPr>
                      <a:r>
                        <a:rPr lang="en-IE" sz="1100" dirty="0">
                          <a:effectLst/>
                          <a:latin typeface="Calibri"/>
                          <a:ea typeface="Calibri"/>
                          <a:cs typeface="Times New Roman"/>
                        </a:rPr>
                        <a:t>Asthma</a:t>
                      </a:r>
                    </a:p>
                    <a:p>
                      <a:pPr marL="342900" lvl="0" indent="-342900">
                        <a:lnSpc>
                          <a:spcPct val="115000"/>
                        </a:lnSpc>
                        <a:spcAft>
                          <a:spcPts val="0"/>
                        </a:spcAft>
                        <a:buFont typeface="Symbol"/>
                        <a:buChar char=""/>
                      </a:pPr>
                      <a:r>
                        <a:rPr lang="en-IE" sz="1100" dirty="0">
                          <a:effectLst/>
                          <a:latin typeface="Calibri"/>
                          <a:ea typeface="Calibri"/>
                          <a:cs typeface="Times New Roman"/>
                        </a:rPr>
                        <a:t>Liver disease</a:t>
                      </a:r>
                    </a:p>
                    <a:p>
                      <a:pPr marL="342900" lvl="0" indent="-342900">
                        <a:lnSpc>
                          <a:spcPct val="115000"/>
                        </a:lnSpc>
                        <a:spcAft>
                          <a:spcPts val="0"/>
                        </a:spcAft>
                        <a:buFont typeface="Symbol"/>
                        <a:buChar char=""/>
                      </a:pPr>
                      <a:r>
                        <a:rPr lang="en-IE" sz="1100" dirty="0">
                          <a:effectLst/>
                          <a:latin typeface="Calibri"/>
                          <a:ea typeface="Calibri"/>
                          <a:cs typeface="Times New Roman"/>
                        </a:rPr>
                        <a:t>Skeletal fractures</a:t>
                      </a:r>
                    </a:p>
                    <a:p>
                      <a:pPr marL="342900" lvl="0" indent="-342900">
                        <a:lnSpc>
                          <a:spcPct val="115000"/>
                        </a:lnSpc>
                        <a:spcAft>
                          <a:spcPts val="0"/>
                        </a:spcAft>
                        <a:buFont typeface="Symbol"/>
                        <a:buChar char=""/>
                      </a:pPr>
                      <a:r>
                        <a:rPr lang="en-IE" sz="1100" dirty="0">
                          <a:effectLst/>
                          <a:latin typeface="Calibri"/>
                          <a:ea typeface="Calibri"/>
                          <a:cs typeface="Times New Roman"/>
                        </a:rPr>
                        <a:t>Poor self-rated health</a:t>
                      </a:r>
                    </a:p>
                    <a:p>
                      <a:pPr marL="342900" lvl="0" indent="-342900">
                        <a:lnSpc>
                          <a:spcPct val="115000"/>
                        </a:lnSpc>
                        <a:spcAft>
                          <a:spcPts val="0"/>
                        </a:spcAft>
                        <a:buFont typeface="Symbol"/>
                        <a:buChar char=""/>
                      </a:pPr>
                      <a:r>
                        <a:rPr lang="en-IE" sz="1100" dirty="0">
                          <a:effectLst/>
                          <a:latin typeface="Calibri"/>
                          <a:ea typeface="Calibri"/>
                          <a:cs typeface="Times New Roman"/>
                        </a:rPr>
                        <a:t>Sexually transmitted disease</a:t>
                      </a:r>
                    </a:p>
                    <a:p>
                      <a:pPr marL="342900" lvl="0" indent="-342900">
                        <a:lnSpc>
                          <a:spcPct val="115000"/>
                        </a:lnSpc>
                        <a:spcAft>
                          <a:spcPts val="0"/>
                        </a:spcAft>
                        <a:buFont typeface="Symbol"/>
                        <a:buChar char=""/>
                      </a:pPr>
                      <a:r>
                        <a:rPr lang="en-IE" sz="1100" dirty="0">
                          <a:effectLst/>
                          <a:latin typeface="Calibri"/>
                          <a:ea typeface="Calibri"/>
                          <a:cs typeface="Times New Roman"/>
                        </a:rPr>
                        <a:t>HIV/AIDS</a:t>
                      </a:r>
                    </a:p>
                    <a:p>
                      <a:pPr>
                        <a:lnSpc>
                          <a:spcPct val="115000"/>
                        </a:lnSpc>
                        <a:spcAft>
                          <a:spcPts val="0"/>
                        </a:spcAft>
                      </a:pPr>
                      <a:r>
                        <a:rPr lang="en-IE" sz="1100" dirty="0">
                          <a:effectLst/>
                          <a:latin typeface="Calibri"/>
                          <a:ea typeface="Calibri"/>
                          <a:cs typeface="Times New Roman"/>
                        </a:rPr>
                        <a:t> </a:t>
                      </a:r>
                    </a:p>
                  </a:txBody>
                  <a:tcPr marL="68580" marR="68580" marT="0" marB="0"/>
                </a:tc>
              </a:tr>
              <a:tr h="2528787">
                <a:tc>
                  <a:txBody>
                    <a:bodyPr/>
                    <a:lstStyle/>
                    <a:p>
                      <a:pPr>
                        <a:lnSpc>
                          <a:spcPct val="115000"/>
                        </a:lnSpc>
                        <a:spcAft>
                          <a:spcPts val="0"/>
                        </a:spcAft>
                      </a:pPr>
                      <a:r>
                        <a:rPr lang="en-IE" sz="1100" b="1" i="1" dirty="0">
                          <a:effectLst/>
                          <a:latin typeface="Calibri"/>
                          <a:ea typeface="Calibri"/>
                          <a:cs typeface="Times New Roman"/>
                        </a:rPr>
                        <a:t>Neglect of Child</a:t>
                      </a:r>
                      <a:endParaRPr lang="en-IE" sz="1100" dirty="0">
                        <a:effectLst/>
                        <a:latin typeface="Calibri"/>
                        <a:ea typeface="Calibri"/>
                        <a:cs typeface="Times New Roman"/>
                      </a:endParaRPr>
                    </a:p>
                    <a:p>
                      <a:pPr marL="342900" lvl="0" indent="-342900">
                        <a:lnSpc>
                          <a:spcPct val="115000"/>
                        </a:lnSpc>
                        <a:spcAft>
                          <a:spcPts val="0"/>
                        </a:spcAft>
                        <a:buFont typeface="Symbol"/>
                        <a:buChar char=""/>
                      </a:pPr>
                      <a:r>
                        <a:rPr lang="en-IE" sz="1100" dirty="0">
                          <a:effectLst/>
                          <a:latin typeface="Calibri"/>
                          <a:ea typeface="Calibri"/>
                          <a:cs typeface="Times New Roman"/>
                        </a:rPr>
                        <a:t>Abandonment</a:t>
                      </a:r>
                    </a:p>
                    <a:p>
                      <a:pPr marL="342900" lvl="0" indent="-342900">
                        <a:lnSpc>
                          <a:spcPct val="115000"/>
                        </a:lnSpc>
                        <a:spcAft>
                          <a:spcPts val="0"/>
                        </a:spcAft>
                        <a:buFont typeface="Symbol"/>
                        <a:buChar char=""/>
                      </a:pPr>
                      <a:r>
                        <a:rPr lang="en-IE" sz="1100" dirty="0">
                          <a:effectLst/>
                          <a:latin typeface="Calibri"/>
                          <a:ea typeface="Calibri"/>
                          <a:cs typeface="Times New Roman"/>
                        </a:rPr>
                        <a:t>Child’s basic physical and/or emotional needs </a:t>
                      </a:r>
                      <a:r>
                        <a:rPr lang="en-IE" sz="1100" i="1" dirty="0">
                          <a:effectLst/>
                          <a:latin typeface="Calibri"/>
                          <a:ea typeface="Calibri"/>
                          <a:cs typeface="Times New Roman"/>
                        </a:rPr>
                        <a:t>unmet</a:t>
                      </a:r>
                      <a:endParaRPr lang="en-IE" sz="1100" dirty="0">
                        <a:effectLst/>
                        <a:latin typeface="Calibri"/>
                        <a:ea typeface="Calibri"/>
                        <a:cs typeface="Times New Roman"/>
                      </a:endParaRPr>
                    </a:p>
                    <a:p>
                      <a:pPr>
                        <a:lnSpc>
                          <a:spcPct val="115000"/>
                        </a:lnSpc>
                        <a:spcAft>
                          <a:spcPts val="0"/>
                        </a:spcAft>
                      </a:pPr>
                      <a:r>
                        <a:rPr lang="en-IE" sz="1100" dirty="0">
                          <a:effectLst/>
                          <a:latin typeface="Calibri"/>
                          <a:ea typeface="Calibri"/>
                          <a:cs typeface="Times New Roman"/>
                        </a:rPr>
                        <a:t> </a:t>
                      </a:r>
                    </a:p>
                    <a:p>
                      <a:pPr>
                        <a:lnSpc>
                          <a:spcPct val="115000"/>
                        </a:lnSpc>
                        <a:spcAft>
                          <a:spcPts val="0"/>
                        </a:spcAft>
                      </a:pPr>
                      <a:r>
                        <a:rPr lang="en-IE" sz="1100" b="1" i="1" dirty="0">
                          <a:effectLst/>
                          <a:latin typeface="Calibri"/>
                          <a:ea typeface="Calibri"/>
                          <a:cs typeface="Times New Roman"/>
                        </a:rPr>
                        <a:t> </a:t>
                      </a:r>
                      <a:endParaRPr lang="en-IE" sz="1100" dirty="0">
                        <a:effectLst/>
                        <a:latin typeface="Calibri"/>
                        <a:ea typeface="Calibri"/>
                        <a:cs typeface="Times New Roman"/>
                      </a:endParaRPr>
                    </a:p>
                  </a:txBody>
                  <a:tcPr marL="68580" marR="68580" marT="0" marB="0"/>
                </a:tc>
                <a:tc>
                  <a:txBody>
                    <a:bodyPr/>
                    <a:lstStyle/>
                    <a:p>
                      <a:pPr>
                        <a:lnSpc>
                          <a:spcPct val="115000"/>
                        </a:lnSpc>
                        <a:spcAft>
                          <a:spcPts val="0"/>
                        </a:spcAft>
                      </a:pPr>
                      <a:r>
                        <a:rPr lang="en-IE" sz="1100" b="1" i="1" dirty="0">
                          <a:effectLst/>
                          <a:latin typeface="Calibri"/>
                          <a:ea typeface="Calibri"/>
                          <a:cs typeface="Times New Roman"/>
                        </a:rPr>
                        <a:t>Health Risk Behaviours</a:t>
                      </a:r>
                      <a:endParaRPr lang="en-IE" sz="1100" dirty="0">
                        <a:effectLst/>
                        <a:latin typeface="Calibri"/>
                        <a:ea typeface="Calibri"/>
                        <a:cs typeface="Times New Roman"/>
                      </a:endParaRPr>
                    </a:p>
                    <a:p>
                      <a:pPr marL="342900" lvl="0" indent="-342900">
                        <a:lnSpc>
                          <a:spcPct val="115000"/>
                        </a:lnSpc>
                        <a:spcAft>
                          <a:spcPts val="0"/>
                        </a:spcAft>
                        <a:buFont typeface="Symbol"/>
                        <a:buChar char=""/>
                      </a:pPr>
                      <a:r>
                        <a:rPr lang="en-IE" sz="1100" dirty="0">
                          <a:effectLst/>
                          <a:latin typeface="Calibri"/>
                          <a:ea typeface="Calibri"/>
                          <a:cs typeface="Times New Roman"/>
                        </a:rPr>
                        <a:t>Smoking</a:t>
                      </a:r>
                    </a:p>
                    <a:p>
                      <a:pPr marL="342900" lvl="0" indent="-342900">
                        <a:lnSpc>
                          <a:spcPct val="115000"/>
                        </a:lnSpc>
                        <a:spcAft>
                          <a:spcPts val="0"/>
                        </a:spcAft>
                        <a:buFont typeface="Symbol"/>
                        <a:buChar char=""/>
                      </a:pPr>
                      <a:r>
                        <a:rPr lang="en-IE" sz="1100" dirty="0">
                          <a:effectLst/>
                          <a:latin typeface="Calibri"/>
                          <a:ea typeface="Calibri"/>
                          <a:cs typeface="Times New Roman"/>
                        </a:rPr>
                        <a:t>Severe obesity</a:t>
                      </a:r>
                    </a:p>
                    <a:p>
                      <a:pPr marL="342900" lvl="0" indent="-342900">
                        <a:lnSpc>
                          <a:spcPct val="115000"/>
                        </a:lnSpc>
                        <a:spcAft>
                          <a:spcPts val="0"/>
                        </a:spcAft>
                        <a:buFont typeface="Symbol"/>
                        <a:buChar char=""/>
                      </a:pPr>
                      <a:r>
                        <a:rPr lang="en-IE" sz="1100" dirty="0">
                          <a:effectLst/>
                          <a:latin typeface="Calibri"/>
                          <a:ea typeface="Calibri"/>
                          <a:cs typeface="Times New Roman"/>
                        </a:rPr>
                        <a:t>Physical inactivity</a:t>
                      </a:r>
                    </a:p>
                    <a:p>
                      <a:pPr marL="342900" lvl="0" indent="-342900">
                        <a:lnSpc>
                          <a:spcPct val="115000"/>
                        </a:lnSpc>
                        <a:spcAft>
                          <a:spcPts val="0"/>
                        </a:spcAft>
                        <a:buFont typeface="Symbol"/>
                        <a:buChar char=""/>
                      </a:pPr>
                      <a:r>
                        <a:rPr lang="en-IE" sz="1100" dirty="0">
                          <a:effectLst/>
                          <a:latin typeface="Calibri"/>
                          <a:ea typeface="Calibri"/>
                          <a:cs typeface="Times New Roman"/>
                        </a:rPr>
                        <a:t>Suicide attempts</a:t>
                      </a:r>
                    </a:p>
                    <a:p>
                      <a:pPr marL="342900" lvl="0" indent="-342900">
                        <a:lnSpc>
                          <a:spcPct val="115000"/>
                        </a:lnSpc>
                        <a:spcAft>
                          <a:spcPts val="0"/>
                        </a:spcAft>
                        <a:buFont typeface="Symbol"/>
                        <a:buChar char=""/>
                      </a:pPr>
                      <a:r>
                        <a:rPr lang="en-IE" sz="1100" dirty="0">
                          <a:effectLst/>
                          <a:latin typeface="Calibri"/>
                          <a:ea typeface="Calibri"/>
                          <a:cs typeface="Times New Roman"/>
                        </a:rPr>
                        <a:t>Alcoholism</a:t>
                      </a:r>
                    </a:p>
                    <a:p>
                      <a:pPr marL="342900" lvl="0" indent="-342900">
                        <a:lnSpc>
                          <a:spcPct val="115000"/>
                        </a:lnSpc>
                        <a:spcAft>
                          <a:spcPts val="0"/>
                        </a:spcAft>
                        <a:buFont typeface="Symbol"/>
                        <a:buChar char=""/>
                      </a:pPr>
                      <a:r>
                        <a:rPr lang="en-IE" sz="1100" dirty="0">
                          <a:effectLst/>
                          <a:latin typeface="Calibri"/>
                          <a:ea typeface="Calibri"/>
                          <a:cs typeface="Times New Roman"/>
                        </a:rPr>
                        <a:t>Drug abuse</a:t>
                      </a:r>
                    </a:p>
                    <a:p>
                      <a:pPr marL="342900" lvl="0" indent="-342900">
                        <a:lnSpc>
                          <a:spcPct val="115000"/>
                        </a:lnSpc>
                        <a:spcAft>
                          <a:spcPts val="0"/>
                        </a:spcAft>
                        <a:buFont typeface="Symbol"/>
                        <a:buChar char=""/>
                      </a:pPr>
                      <a:r>
                        <a:rPr lang="en-IE" sz="1100" dirty="0">
                          <a:effectLst/>
                          <a:latin typeface="Calibri"/>
                          <a:ea typeface="Calibri"/>
                          <a:cs typeface="Times New Roman"/>
                        </a:rPr>
                        <a:t>50+ sex partners</a:t>
                      </a:r>
                    </a:p>
                    <a:p>
                      <a:pPr marL="342900" lvl="0" indent="-342900">
                        <a:lnSpc>
                          <a:spcPct val="115000"/>
                        </a:lnSpc>
                        <a:spcAft>
                          <a:spcPts val="0"/>
                        </a:spcAft>
                        <a:buFont typeface="Symbol"/>
                        <a:buChar char=""/>
                      </a:pPr>
                      <a:r>
                        <a:rPr lang="en-IE" sz="1100" dirty="0">
                          <a:effectLst/>
                          <a:latin typeface="Calibri"/>
                          <a:ea typeface="Calibri"/>
                          <a:cs typeface="Times New Roman"/>
                        </a:rPr>
                        <a:t>Reputation of original trauma</a:t>
                      </a:r>
                    </a:p>
                    <a:p>
                      <a:pPr marL="342900" lvl="0" indent="-342900">
                        <a:lnSpc>
                          <a:spcPct val="115000"/>
                        </a:lnSpc>
                        <a:spcAft>
                          <a:spcPts val="0"/>
                        </a:spcAft>
                        <a:buFont typeface="Symbol"/>
                        <a:buChar char=""/>
                      </a:pPr>
                      <a:r>
                        <a:rPr lang="en-IE" sz="1100" dirty="0">
                          <a:effectLst/>
                          <a:latin typeface="Calibri"/>
                          <a:ea typeface="Calibri"/>
                          <a:cs typeface="Times New Roman"/>
                        </a:rPr>
                        <a:t>Self-Injury</a:t>
                      </a:r>
                    </a:p>
                    <a:p>
                      <a:pPr marL="342900" lvl="0" indent="-342900">
                        <a:lnSpc>
                          <a:spcPct val="115000"/>
                        </a:lnSpc>
                        <a:spcAft>
                          <a:spcPts val="0"/>
                        </a:spcAft>
                        <a:buFont typeface="Symbol"/>
                        <a:buChar char=""/>
                      </a:pPr>
                      <a:r>
                        <a:rPr lang="en-IE" sz="1100" dirty="0">
                          <a:effectLst/>
                          <a:latin typeface="Calibri"/>
                          <a:ea typeface="Calibri"/>
                          <a:cs typeface="Times New Roman"/>
                        </a:rPr>
                        <a:t>Eating disorders</a:t>
                      </a:r>
                    </a:p>
                    <a:p>
                      <a:pPr marL="342900" lvl="0" indent="-342900">
                        <a:lnSpc>
                          <a:spcPct val="115000"/>
                        </a:lnSpc>
                        <a:spcAft>
                          <a:spcPts val="0"/>
                        </a:spcAft>
                        <a:buFont typeface="Symbol"/>
                        <a:buChar char=""/>
                      </a:pPr>
                      <a:r>
                        <a:rPr lang="en-IE" sz="1100" dirty="0">
                          <a:effectLst/>
                          <a:latin typeface="Calibri"/>
                          <a:ea typeface="Calibri"/>
                          <a:cs typeface="Times New Roman"/>
                        </a:rPr>
                        <a:t>Perpetrate interpersonal violence</a:t>
                      </a:r>
                    </a:p>
                    <a:p>
                      <a:pPr>
                        <a:lnSpc>
                          <a:spcPct val="115000"/>
                        </a:lnSpc>
                        <a:spcAft>
                          <a:spcPts val="0"/>
                        </a:spcAft>
                      </a:pPr>
                      <a:r>
                        <a:rPr lang="en-IE" sz="1100" b="1" i="1" dirty="0">
                          <a:effectLst/>
                          <a:latin typeface="Calibri"/>
                          <a:ea typeface="Calibri"/>
                          <a:cs typeface="Times New Roman"/>
                        </a:rPr>
                        <a:t> </a:t>
                      </a:r>
                      <a:endParaRPr lang="en-IE" sz="1100" dirty="0">
                        <a:effectLst/>
                        <a:latin typeface="Calibri"/>
                        <a:ea typeface="Calibri"/>
                        <a:cs typeface="Times New Roman"/>
                      </a:endParaRPr>
                    </a:p>
                  </a:txBody>
                  <a:tcPr marL="68580" marR="68580" marT="0" marB="0"/>
                </a:tc>
                <a:tc>
                  <a:txBody>
                    <a:bodyPr/>
                    <a:lstStyle/>
                    <a:p>
                      <a:pPr>
                        <a:lnSpc>
                          <a:spcPct val="115000"/>
                        </a:lnSpc>
                        <a:spcAft>
                          <a:spcPts val="0"/>
                        </a:spcAft>
                      </a:pPr>
                      <a:r>
                        <a:rPr lang="en-IE" sz="1100" b="1" i="1" dirty="0">
                          <a:effectLst/>
                          <a:latin typeface="Calibri"/>
                          <a:ea typeface="Calibri"/>
                          <a:cs typeface="Times New Roman"/>
                        </a:rPr>
                        <a:t>Social Problems</a:t>
                      </a:r>
                      <a:endParaRPr lang="en-IE" sz="1100" dirty="0">
                        <a:effectLst/>
                        <a:latin typeface="Calibri"/>
                        <a:ea typeface="Calibri"/>
                        <a:cs typeface="Times New Roman"/>
                      </a:endParaRPr>
                    </a:p>
                    <a:p>
                      <a:pPr marL="342900" lvl="0" indent="-342900">
                        <a:lnSpc>
                          <a:spcPct val="115000"/>
                        </a:lnSpc>
                        <a:spcAft>
                          <a:spcPts val="0"/>
                        </a:spcAft>
                        <a:buFont typeface="Symbol"/>
                        <a:buChar char=""/>
                      </a:pPr>
                      <a:r>
                        <a:rPr lang="en-IE" sz="1100" dirty="0">
                          <a:effectLst/>
                          <a:latin typeface="Calibri"/>
                          <a:ea typeface="Calibri"/>
                          <a:cs typeface="Times New Roman"/>
                        </a:rPr>
                        <a:t>Homelessness</a:t>
                      </a:r>
                    </a:p>
                    <a:p>
                      <a:pPr marL="342900" lvl="0" indent="-342900">
                        <a:lnSpc>
                          <a:spcPct val="115000"/>
                        </a:lnSpc>
                        <a:spcAft>
                          <a:spcPts val="0"/>
                        </a:spcAft>
                        <a:buFont typeface="Symbol"/>
                        <a:buChar char=""/>
                      </a:pPr>
                      <a:r>
                        <a:rPr lang="en-IE" sz="1100" dirty="0">
                          <a:effectLst/>
                          <a:latin typeface="Calibri"/>
                          <a:ea typeface="Calibri"/>
                          <a:cs typeface="Times New Roman"/>
                        </a:rPr>
                        <a:t>Prostitution</a:t>
                      </a:r>
                    </a:p>
                    <a:p>
                      <a:pPr marL="342900" lvl="0" indent="-342900">
                        <a:lnSpc>
                          <a:spcPct val="115000"/>
                        </a:lnSpc>
                        <a:spcAft>
                          <a:spcPts val="0"/>
                        </a:spcAft>
                        <a:buFont typeface="Symbol"/>
                        <a:buChar char=""/>
                      </a:pPr>
                      <a:r>
                        <a:rPr lang="en-IE" sz="1100" dirty="0">
                          <a:effectLst/>
                          <a:latin typeface="Calibri"/>
                          <a:ea typeface="Calibri"/>
                          <a:cs typeface="Times New Roman"/>
                        </a:rPr>
                        <a:t>Delinquency, violence and criminal behaviour</a:t>
                      </a:r>
                    </a:p>
                    <a:p>
                      <a:pPr marL="342900" lvl="0" indent="-342900">
                        <a:lnSpc>
                          <a:spcPct val="115000"/>
                        </a:lnSpc>
                        <a:spcAft>
                          <a:spcPts val="0"/>
                        </a:spcAft>
                        <a:buFont typeface="Symbol"/>
                        <a:buChar char=""/>
                      </a:pPr>
                      <a:r>
                        <a:rPr lang="en-IE" sz="1100" dirty="0">
                          <a:effectLst/>
                          <a:latin typeface="Calibri"/>
                          <a:ea typeface="Calibri"/>
                          <a:cs typeface="Times New Roman"/>
                        </a:rPr>
                        <a:t>Inability to sustain employment – welfare recipient</a:t>
                      </a:r>
                    </a:p>
                    <a:p>
                      <a:pPr marL="342900" lvl="0" indent="-342900">
                        <a:lnSpc>
                          <a:spcPct val="115000"/>
                        </a:lnSpc>
                        <a:spcAft>
                          <a:spcPts val="0"/>
                        </a:spcAft>
                        <a:buFont typeface="Symbol"/>
                        <a:buChar char=""/>
                      </a:pPr>
                      <a:r>
                        <a:rPr lang="en-IE" sz="1100" dirty="0">
                          <a:effectLst/>
                          <a:latin typeface="Calibri"/>
                          <a:ea typeface="Calibri"/>
                          <a:cs typeface="Times New Roman"/>
                        </a:rPr>
                        <a:t>Re-victimisation: rape; domestic violence</a:t>
                      </a:r>
                    </a:p>
                    <a:p>
                      <a:pPr marL="342900" lvl="0" indent="-342900">
                        <a:lnSpc>
                          <a:spcPct val="115000"/>
                        </a:lnSpc>
                        <a:spcAft>
                          <a:spcPts val="0"/>
                        </a:spcAft>
                        <a:buFont typeface="Symbol"/>
                        <a:buChar char=""/>
                      </a:pPr>
                      <a:r>
                        <a:rPr lang="en-IE" sz="1100" dirty="0">
                          <a:effectLst/>
                          <a:latin typeface="Calibri"/>
                          <a:ea typeface="Calibri"/>
                          <a:cs typeface="Times New Roman"/>
                        </a:rPr>
                        <a:t>Inability to parent</a:t>
                      </a:r>
                    </a:p>
                    <a:p>
                      <a:pPr marL="342900" lvl="0" indent="-342900">
                        <a:lnSpc>
                          <a:spcPct val="115000"/>
                        </a:lnSpc>
                        <a:spcAft>
                          <a:spcPts val="0"/>
                        </a:spcAft>
                        <a:buFont typeface="Symbol"/>
                        <a:buChar char=""/>
                      </a:pPr>
                      <a:r>
                        <a:rPr lang="en-IE" sz="1100" dirty="0">
                          <a:effectLst/>
                          <a:latin typeface="Calibri"/>
                          <a:ea typeface="Calibri"/>
                          <a:cs typeface="Times New Roman"/>
                        </a:rPr>
                        <a:t>Inter-generational transmission of abuse</a:t>
                      </a:r>
                    </a:p>
                    <a:p>
                      <a:pPr marL="342900" lvl="0" indent="-342900">
                        <a:lnSpc>
                          <a:spcPct val="115000"/>
                        </a:lnSpc>
                        <a:spcAft>
                          <a:spcPts val="0"/>
                        </a:spcAft>
                        <a:buFont typeface="Symbol"/>
                        <a:buChar char=""/>
                      </a:pPr>
                      <a:r>
                        <a:rPr lang="en-IE" sz="1100" dirty="0">
                          <a:effectLst/>
                          <a:latin typeface="Calibri"/>
                          <a:ea typeface="Calibri"/>
                          <a:cs typeface="Times New Roman"/>
                        </a:rPr>
                        <a:t>Long-term use of health, behavioural health, correctional and social services</a:t>
                      </a:r>
                    </a:p>
                  </a:txBody>
                  <a:tcPr marL="68580" marR="68580" marT="0" marB="0"/>
                </a:tc>
              </a:tr>
            </a:tbl>
          </a:graphicData>
        </a:graphic>
      </p:graphicFrame>
      <p:sp>
        <p:nvSpPr>
          <p:cNvPr id="10" name="Rectangle 9"/>
          <p:cNvSpPr/>
          <p:nvPr/>
        </p:nvSpPr>
        <p:spPr>
          <a:xfrm>
            <a:off x="1919536" y="6584214"/>
            <a:ext cx="8424936" cy="230832"/>
          </a:xfrm>
          <a:prstGeom prst="rect">
            <a:avLst/>
          </a:prstGeom>
        </p:spPr>
        <p:txBody>
          <a:bodyPr wrap="square">
            <a:spAutoFit/>
          </a:bodyPr>
          <a:lstStyle/>
          <a:p>
            <a:r>
              <a:rPr lang="en-IE" sz="900" dirty="0"/>
              <a:t>Adapted from “The Last Frontier” – Practice Guidelines for Treatment of Complex Trauma and Trauma Informed Care and Service Delivery (www.asca.org.au, 2012)</a:t>
            </a:r>
          </a:p>
        </p:txBody>
      </p:sp>
    </p:spTree>
    <p:extLst>
      <p:ext uri="{BB962C8B-B14F-4D97-AF65-F5344CB8AC3E}">
        <p14:creationId xmlns:p14="http://schemas.microsoft.com/office/powerpoint/2010/main" val="9217294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538662" y="1052512"/>
            <a:ext cx="3114675" cy="4752975"/>
          </a:xfrm>
          <a:prstGeom prst="rect">
            <a:avLst/>
          </a:prstGeom>
        </p:spPr>
      </p:pic>
    </p:spTree>
    <p:extLst>
      <p:ext uri="{BB962C8B-B14F-4D97-AF65-F5344CB8AC3E}">
        <p14:creationId xmlns:p14="http://schemas.microsoft.com/office/powerpoint/2010/main" val="26045501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99691" y="854765"/>
            <a:ext cx="7136296" cy="5267740"/>
          </a:xfrm>
          <a:prstGeom prst="rect">
            <a:avLst/>
          </a:prstGeom>
        </p:spPr>
      </p:pic>
    </p:spTree>
    <p:extLst>
      <p:ext uri="{BB962C8B-B14F-4D97-AF65-F5344CB8AC3E}">
        <p14:creationId xmlns:p14="http://schemas.microsoft.com/office/powerpoint/2010/main" val="30947814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Still Face Experiment</a:t>
            </a:r>
            <a:endParaRPr lang="en-IE" dirty="0"/>
          </a:p>
        </p:txBody>
      </p:sp>
      <p:pic>
        <p:nvPicPr>
          <p:cNvPr id="4" name="apzXGEbZht0"/>
          <p:cNvPicPr>
            <a:picLocks noGrp="1" noRot="1" noChangeAspect="1"/>
          </p:cNvPicPr>
          <p:nvPr>
            <p:ph idx="1"/>
            <a:videoFile r:link="rId1"/>
          </p:nvPr>
        </p:nvPicPr>
        <p:blipFill>
          <a:blip r:embed="rId3"/>
          <a:stretch>
            <a:fillRect/>
          </a:stretch>
        </p:blipFill>
        <p:spPr>
          <a:xfrm>
            <a:off x="4953000" y="3357563"/>
            <a:ext cx="2286000" cy="1285875"/>
          </a:xfrm>
          <a:prstGeom prst="rect">
            <a:avLst/>
          </a:prstGeom>
        </p:spPr>
      </p:pic>
    </p:spTree>
    <p:extLst>
      <p:ext uri="{BB962C8B-B14F-4D97-AF65-F5344CB8AC3E}">
        <p14:creationId xmlns:p14="http://schemas.microsoft.com/office/powerpoint/2010/main" val="24340825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92835" y="841291"/>
            <a:ext cx="6940499" cy="5040000"/>
          </a:xfrm>
          <a:prstGeom prst="rect">
            <a:avLst/>
          </a:prstGeom>
        </p:spPr>
      </p:pic>
    </p:spTree>
    <p:extLst>
      <p:ext uri="{BB962C8B-B14F-4D97-AF65-F5344CB8AC3E}">
        <p14:creationId xmlns:p14="http://schemas.microsoft.com/office/powerpoint/2010/main" val="707828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Types of Neglect</a:t>
            </a:r>
            <a:endParaRPr lang="en-IE" dirty="0"/>
          </a:p>
        </p:txBody>
      </p:sp>
      <p:sp>
        <p:nvSpPr>
          <p:cNvPr id="3" name="Content Placeholder 2"/>
          <p:cNvSpPr>
            <a:spLocks noGrp="1"/>
          </p:cNvSpPr>
          <p:nvPr>
            <p:ph idx="1"/>
          </p:nvPr>
        </p:nvSpPr>
        <p:spPr/>
        <p:txBody>
          <a:bodyPr>
            <a:normAutofit/>
          </a:bodyPr>
          <a:lstStyle/>
          <a:p>
            <a:r>
              <a:rPr lang="en-GB" sz="3600" dirty="0" smtClean="0"/>
              <a:t>Wilful Neglect</a:t>
            </a:r>
          </a:p>
          <a:p>
            <a:pPr marL="0" indent="0">
              <a:buNone/>
            </a:pPr>
            <a:endParaRPr lang="en-GB" sz="3600" dirty="0" smtClean="0"/>
          </a:p>
          <a:p>
            <a:r>
              <a:rPr lang="en-GB" sz="3600" dirty="0" smtClean="0"/>
              <a:t>Circumstantial Neglect</a:t>
            </a:r>
            <a:endParaRPr lang="en-IE" sz="3600" dirty="0"/>
          </a:p>
        </p:txBody>
      </p:sp>
    </p:spTree>
    <p:extLst>
      <p:ext uri="{BB962C8B-B14F-4D97-AF65-F5344CB8AC3E}">
        <p14:creationId xmlns:p14="http://schemas.microsoft.com/office/powerpoint/2010/main" val="929292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Intergenerational Neglect</a:t>
            </a:r>
            <a:endParaRPr lang="en-IE" dirty="0"/>
          </a:p>
        </p:txBody>
      </p:sp>
      <p:sp>
        <p:nvSpPr>
          <p:cNvPr id="5" name="Content Placeholder 4"/>
          <p:cNvSpPr>
            <a:spLocks noGrp="1"/>
          </p:cNvSpPr>
          <p:nvPr>
            <p:ph idx="1"/>
          </p:nvPr>
        </p:nvSpPr>
        <p:spPr/>
        <p:txBody>
          <a:bodyPr/>
          <a:lstStyle/>
          <a:p>
            <a:r>
              <a:rPr lang="en-GB" dirty="0" smtClean="0"/>
              <a:t>Patterns of difficulties</a:t>
            </a:r>
          </a:p>
          <a:p>
            <a:r>
              <a:rPr lang="en-GB" dirty="0" smtClean="0"/>
              <a:t>Expectations</a:t>
            </a:r>
          </a:p>
          <a:p>
            <a:r>
              <a:rPr lang="en-GB" dirty="0" smtClean="0"/>
              <a:t>Low Socio-Economic Status</a:t>
            </a:r>
          </a:p>
          <a:p>
            <a:r>
              <a:rPr lang="en-GB" dirty="0" smtClean="0"/>
              <a:t>Education</a:t>
            </a:r>
          </a:p>
          <a:p>
            <a:r>
              <a:rPr lang="en-GB" dirty="0" smtClean="0"/>
              <a:t>Multidisciplinary and Interagency Collaboration</a:t>
            </a:r>
          </a:p>
          <a:p>
            <a:r>
              <a:rPr lang="en-GB" dirty="0" smtClean="0"/>
              <a:t>Epigenetics</a:t>
            </a:r>
            <a:endParaRPr lang="en-IE" dirty="0"/>
          </a:p>
        </p:txBody>
      </p:sp>
    </p:spTree>
    <p:extLst>
      <p:ext uri="{BB962C8B-B14F-4D97-AF65-F5344CB8AC3E}">
        <p14:creationId xmlns:p14="http://schemas.microsoft.com/office/powerpoint/2010/main" val="38672046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The consequences of Neglect (NSPCC)</a:t>
            </a:r>
            <a:endParaRPr lang="en-IE" dirty="0"/>
          </a:p>
        </p:txBody>
      </p:sp>
      <p:sp>
        <p:nvSpPr>
          <p:cNvPr id="5" name="Content Placeholder 4"/>
          <p:cNvSpPr>
            <a:spLocks noGrp="1"/>
          </p:cNvSpPr>
          <p:nvPr>
            <p:ph idx="1"/>
          </p:nvPr>
        </p:nvSpPr>
        <p:spPr/>
        <p:txBody>
          <a:bodyPr/>
          <a:lstStyle/>
          <a:p>
            <a:r>
              <a:rPr lang="en-GB" b="1" dirty="0" smtClean="0"/>
              <a:t>Babies under 1 year are statistically more at risk of dying from neglect</a:t>
            </a:r>
            <a:endParaRPr lang="en-IE" b="1" dirty="0"/>
          </a:p>
        </p:txBody>
      </p:sp>
    </p:spTree>
    <p:extLst>
      <p:ext uri="{BB962C8B-B14F-4D97-AF65-F5344CB8AC3E}">
        <p14:creationId xmlns:p14="http://schemas.microsoft.com/office/powerpoint/2010/main" val="4208599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consequences of Neglect – 0 to 5 years</a:t>
            </a:r>
            <a:br>
              <a:rPr lang="en-GB" dirty="0" smtClean="0"/>
            </a:br>
            <a:r>
              <a:rPr lang="en-GB" dirty="0" smtClean="0"/>
              <a:t>NSPCC</a:t>
            </a:r>
            <a:endParaRPr lang="en-IE" dirty="0"/>
          </a:p>
        </p:txBody>
      </p:sp>
      <p:sp>
        <p:nvSpPr>
          <p:cNvPr id="3" name="Content Placeholder 2"/>
          <p:cNvSpPr>
            <a:spLocks noGrp="1"/>
          </p:cNvSpPr>
          <p:nvPr>
            <p:ph idx="1"/>
          </p:nvPr>
        </p:nvSpPr>
        <p:spPr/>
        <p:txBody>
          <a:bodyPr>
            <a:normAutofit fontScale="92500" lnSpcReduction="10000"/>
          </a:bodyPr>
          <a:lstStyle/>
          <a:p>
            <a:r>
              <a:rPr lang="en-GB" dirty="0" smtClean="0"/>
              <a:t>Failure to thrive; stunting, poor height and weight gain</a:t>
            </a:r>
          </a:p>
          <a:p>
            <a:r>
              <a:rPr lang="en-GB" dirty="0" smtClean="0"/>
              <a:t>Developmental delay; not meeting milestones e.g. not sitting, crawling</a:t>
            </a:r>
          </a:p>
          <a:p>
            <a:r>
              <a:rPr lang="en-GB" dirty="0" smtClean="0"/>
              <a:t>Pale skin, poor hair and skin condition</a:t>
            </a:r>
            <a:endParaRPr lang="en-GB" dirty="0"/>
          </a:p>
          <a:p>
            <a:r>
              <a:rPr lang="en-IE" dirty="0" err="1" smtClean="0"/>
              <a:t>Understimulation</a:t>
            </a:r>
            <a:r>
              <a:rPr lang="en-IE" dirty="0" smtClean="0"/>
              <a:t>; head banging, rocking </a:t>
            </a:r>
          </a:p>
          <a:p>
            <a:r>
              <a:rPr lang="en-IE" dirty="0" smtClean="0"/>
              <a:t>Language delay </a:t>
            </a:r>
          </a:p>
          <a:p>
            <a:r>
              <a:rPr lang="en-IE" dirty="0" smtClean="0"/>
              <a:t>Emotional, social and behavioural difficulties e.g. frequent tantrums; persistent attention seeking or demanding; impulsivity or watchful and withdrawn</a:t>
            </a:r>
          </a:p>
          <a:p>
            <a:r>
              <a:rPr lang="en-IE" dirty="0" smtClean="0"/>
              <a:t>Frequent attendances at A&amp;E</a:t>
            </a:r>
          </a:p>
          <a:p>
            <a:r>
              <a:rPr lang="en-IE" dirty="0" smtClean="0"/>
              <a:t>Persistent minor infections</a:t>
            </a:r>
            <a:endParaRPr lang="en-GB" dirty="0" smtClean="0"/>
          </a:p>
        </p:txBody>
      </p:sp>
    </p:spTree>
    <p:extLst>
      <p:ext uri="{BB962C8B-B14F-4D97-AF65-F5344CB8AC3E}">
        <p14:creationId xmlns:p14="http://schemas.microsoft.com/office/powerpoint/2010/main" val="261485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consequences of Neglect – 5 to 11 years</a:t>
            </a:r>
            <a:br>
              <a:rPr lang="en-GB" dirty="0" smtClean="0"/>
            </a:br>
            <a:r>
              <a:rPr lang="en-GB" dirty="0" smtClean="0"/>
              <a:t>NSPCC</a:t>
            </a:r>
            <a:endParaRPr lang="en-IE" dirty="0"/>
          </a:p>
        </p:txBody>
      </p:sp>
      <p:sp>
        <p:nvSpPr>
          <p:cNvPr id="3" name="Content Placeholder 2"/>
          <p:cNvSpPr>
            <a:spLocks noGrp="1"/>
          </p:cNvSpPr>
          <p:nvPr>
            <p:ph idx="1"/>
          </p:nvPr>
        </p:nvSpPr>
        <p:spPr/>
        <p:txBody>
          <a:bodyPr>
            <a:normAutofit lnSpcReduction="10000"/>
          </a:bodyPr>
          <a:lstStyle/>
          <a:p>
            <a:r>
              <a:rPr lang="en-IE" dirty="0" smtClean="0"/>
              <a:t>Poor concentration and achievement at school </a:t>
            </a:r>
          </a:p>
          <a:p>
            <a:r>
              <a:rPr lang="en-IE" dirty="0" smtClean="0"/>
              <a:t>Speech and language delay </a:t>
            </a:r>
          </a:p>
          <a:p>
            <a:r>
              <a:rPr lang="en-IE" dirty="0" smtClean="0"/>
              <a:t>Aggressive/withdrawn </a:t>
            </a:r>
          </a:p>
          <a:p>
            <a:r>
              <a:rPr lang="en-IE" dirty="0" smtClean="0"/>
              <a:t>Emotional, social and behavioural difficulties as above </a:t>
            </a:r>
          </a:p>
          <a:p>
            <a:r>
              <a:rPr lang="en-IE" dirty="0" smtClean="0"/>
              <a:t>Frequent attendances/admission to A&amp;E </a:t>
            </a:r>
          </a:p>
          <a:p>
            <a:r>
              <a:rPr lang="en-IE" dirty="0" smtClean="0"/>
              <a:t>Isolated or struggles to make and keep friendships </a:t>
            </a:r>
          </a:p>
          <a:p>
            <a:r>
              <a:rPr lang="en-IE" dirty="0" smtClean="0"/>
              <a:t>Problems with taking turns and negotiation</a:t>
            </a:r>
          </a:p>
          <a:p>
            <a:r>
              <a:rPr lang="en-GB" dirty="0" smtClean="0"/>
              <a:t>Poor physical co-ordination/dexterity</a:t>
            </a:r>
          </a:p>
          <a:p>
            <a:r>
              <a:rPr lang="en-GB" dirty="0" smtClean="0"/>
              <a:t>Is bullied or bullies others</a:t>
            </a:r>
            <a:endParaRPr lang="en-IE" dirty="0"/>
          </a:p>
        </p:txBody>
      </p:sp>
    </p:spTree>
    <p:extLst>
      <p:ext uri="{BB962C8B-B14F-4D97-AF65-F5344CB8AC3E}">
        <p14:creationId xmlns:p14="http://schemas.microsoft.com/office/powerpoint/2010/main" val="22021808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2906</TotalTime>
  <Words>1110</Words>
  <Application>Microsoft Office PowerPoint</Application>
  <PresentationFormat>Widescreen</PresentationFormat>
  <Paragraphs>230</Paragraphs>
  <Slides>48</Slides>
  <Notes>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Calibri Light</vt:lpstr>
      <vt:lpstr>Symbol</vt:lpstr>
      <vt:lpstr>Times New Roman</vt:lpstr>
      <vt:lpstr>Office Theme</vt:lpstr>
      <vt:lpstr>How Chronic Neglect Impacts the Developing Brain</vt:lpstr>
      <vt:lpstr>Maltreatment</vt:lpstr>
      <vt:lpstr>Definition of Neglect</vt:lpstr>
      <vt:lpstr>Definition of Neglect – Children’s First</vt:lpstr>
      <vt:lpstr>Types of Neglect</vt:lpstr>
      <vt:lpstr>Intergenerational Neglect</vt:lpstr>
      <vt:lpstr>The consequences of Neglect (NSPCC)</vt:lpstr>
      <vt:lpstr>The consequences of Neglect – 0 to 5 years NSPCC</vt:lpstr>
      <vt:lpstr>The consequences of Neglect – 5 to 11 years NSPCC</vt:lpstr>
      <vt:lpstr>The consequences of Neglect – 11 to 18 years NSPCC</vt:lpstr>
      <vt:lpstr>The consequences of Neglect – Long-Term Effects/Cumulative Effects NSPCC</vt:lpstr>
      <vt:lpstr>PowerPoint Presentation</vt:lpstr>
      <vt:lpstr>Neurotransmitters</vt:lpstr>
      <vt:lpstr>Brain Development…</vt:lpstr>
      <vt:lpstr>Pertinent Points to Postnatal Brain Development</vt:lpstr>
      <vt:lpstr>      Epigenetics</vt:lpstr>
      <vt:lpstr>Three Interconnected Layers</vt:lpstr>
      <vt:lpstr>PowerPoint Presentation</vt:lpstr>
      <vt:lpstr>PowerPoint Presentation</vt:lpstr>
      <vt:lpstr>The Limbic System</vt:lpstr>
      <vt:lpstr>The Autonomic Nervous System</vt:lpstr>
      <vt:lpstr>The HPA Axis</vt:lpstr>
      <vt:lpstr>PowerPoint Presentation</vt:lpstr>
      <vt:lpstr>PowerPoint Presentation</vt:lpstr>
      <vt:lpstr>Cortisol</vt:lpstr>
      <vt:lpstr>PowerPoint Presentation</vt:lpstr>
      <vt:lpstr>Neurobiology and Attachment</vt:lpstr>
      <vt:lpstr>PowerPoint Presentation</vt:lpstr>
      <vt:lpstr>PowerPoint Presentation</vt:lpstr>
      <vt:lpstr>Oxytocin – the “love hormone”</vt:lpstr>
      <vt:lpstr>PowerPoint Presentation</vt:lpstr>
      <vt:lpstr>Still Face Experiment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Neurobiological Consequences of Chronic Neglect</vt:lpstr>
      <vt:lpstr>Pervasive and Enduring Effects of Early Life Stress</vt:lpstr>
      <vt:lpstr>Consequences of Maltreatment/Neglect</vt:lpstr>
      <vt:lpstr>PowerPoint Presentation</vt:lpstr>
      <vt:lpstr>Adverse Childhood Experiences and Health and Well-Being Over the Lifespan</vt:lpstr>
      <vt:lpstr>PowerPoint Presentation</vt:lpstr>
      <vt:lpstr>PowerPoint Presentation</vt:lpstr>
      <vt:lpstr>Still Face Experiment</vt:lpstr>
      <vt:lpstr>PowerPoint Presentation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Claudio</dc:creator>
  <cp:lastModifiedBy>Cathal McAuliffe</cp:lastModifiedBy>
  <cp:revision>34</cp:revision>
  <dcterms:created xsi:type="dcterms:W3CDTF">2017-01-18T16:32:07Z</dcterms:created>
  <dcterms:modified xsi:type="dcterms:W3CDTF">2017-01-23T01:39:00Z</dcterms:modified>
</cp:coreProperties>
</file>